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2" r:id="rId4"/>
    <p:sldId id="263" r:id="rId5"/>
    <p:sldId id="266" r:id="rId6"/>
    <p:sldId id="270" r:id="rId7"/>
    <p:sldId id="271" r:id="rId8"/>
    <p:sldId id="272" r:id="rId9"/>
    <p:sldId id="26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7319F-20D6-4E72-8706-51541606BE65}" v="1" dt="2024-03-06T10:35:13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936" y="-4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7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ерентьев Михаил Борисович" userId="f3f8032b-f289-4b2c-99c8-f87b46d43e54" providerId="ADAL" clId="{18A7319F-20D6-4E72-8706-51541606BE65}"/>
    <pc:docChg chg="custSel modSld">
      <pc:chgData name="Терентьев Михаил Борисович" userId="f3f8032b-f289-4b2c-99c8-f87b46d43e54" providerId="ADAL" clId="{18A7319F-20D6-4E72-8706-51541606BE65}" dt="2024-03-06T10:37:15.728" v="73" actId="20577"/>
      <pc:docMkLst>
        <pc:docMk/>
      </pc:docMkLst>
      <pc:sldChg chg="modSp mod">
        <pc:chgData name="Терентьев Михаил Борисович" userId="f3f8032b-f289-4b2c-99c8-f87b46d43e54" providerId="ADAL" clId="{18A7319F-20D6-4E72-8706-51541606BE65}" dt="2024-03-06T10:37:15.728" v="73" actId="20577"/>
        <pc:sldMkLst>
          <pc:docMk/>
          <pc:sldMk cId="987246638" sldId="272"/>
        </pc:sldMkLst>
        <pc:graphicFrameChg chg="modGraphic">
          <ac:chgData name="Терентьев Михаил Борисович" userId="f3f8032b-f289-4b2c-99c8-f87b46d43e54" providerId="ADAL" clId="{18A7319F-20D6-4E72-8706-51541606BE65}" dt="2024-03-06T10:37:15.728" v="73" actId="20577"/>
          <ac:graphicFrameMkLst>
            <pc:docMk/>
            <pc:sldMk cId="987246638" sldId="272"/>
            <ac:graphicFrameMk id="7" creationId="{9703867A-994E-67BB-E4A5-F0E599C9ADEF}"/>
          </ac:graphicFrameMkLst>
        </pc:graphicFrameChg>
      </pc:sldChg>
      <pc:sldChg chg="modSp mod">
        <pc:chgData name="Терентьев Михаил Борисович" userId="f3f8032b-f289-4b2c-99c8-f87b46d43e54" providerId="ADAL" clId="{18A7319F-20D6-4E72-8706-51541606BE65}" dt="2024-03-06T10:35:26.137" v="16" actId="6549"/>
        <pc:sldMkLst>
          <pc:docMk/>
          <pc:sldMk cId="928144492" sldId="273"/>
        </pc:sldMkLst>
        <pc:graphicFrameChg chg="mod modGraphic">
          <ac:chgData name="Терентьев Михаил Борисович" userId="f3f8032b-f289-4b2c-99c8-f87b46d43e54" providerId="ADAL" clId="{18A7319F-20D6-4E72-8706-51541606BE65}" dt="2024-03-06T10:35:26.137" v="16" actId="6549"/>
          <ac:graphicFrameMkLst>
            <pc:docMk/>
            <pc:sldMk cId="928144492" sldId="273"/>
            <ac:graphicFrameMk id="8" creationId="{3EB7D258-D2E5-E508-65EF-16F3FC75454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783A-FE45-435A-8982-30CBF770BDBE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84715-8102-45D1-88FF-58B16368D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5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12DC5B-2EDF-03E1-A9DB-0C29CD9D9F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13175" y="2046389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ru-RU" dirty="0"/>
              <a:t>Название презентации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3FBE912-F37B-33CF-FC7C-6E7DF72C22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3499" y="5912101"/>
            <a:ext cx="2762452" cy="40207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Москва, 2023 г.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4BD6F8-7B75-87F9-F2DB-CA5A00D4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E25AF2B-81B3-D48E-968B-7779F9C8A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55D55FB-410D-0CE7-DCC7-813C9C6B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839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41D9EB-0E3D-9D7F-94CF-6EE6AD39F6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952" y="365126"/>
            <a:ext cx="8171848" cy="982412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88046C-6D57-6520-EE79-653B6BDCC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121"/>
            <a:ext cx="10731366" cy="4527049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82E9EB0-7322-2BFB-E306-4A1F5081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229ED5-C730-6BD1-A88C-6E6E70391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936A28B-E8E0-513A-3724-1730DC74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710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B7E06D-F0AB-29DE-B232-24CD021E7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452" y="326625"/>
            <a:ext cx="8460607" cy="1030538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0058636-152D-F395-AF48-A9F90A8F4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40BF6C2-A7C2-60E7-95D3-98D41E6B8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FE6CB89-5E61-0F4B-7968-DCA90DBE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B665F1C-DFF1-D846-5E95-A4FA9365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B2DF26C-DE61-5FD7-7737-BE9A684F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18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C97FD4-C44F-5783-B30A-707B0A9A6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2964" y="365126"/>
            <a:ext cx="8090836" cy="905410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342293D-EC7A-D8E5-FA44-FAB2E275D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EF007F8-D542-4D05-0051-0849F643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6A44E4D-4815-F066-2D9B-1BB6B692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65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4C8B8E-5914-B06E-E081-0971A4C8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36296"/>
            <a:ext cx="3932237" cy="481262"/>
          </a:xfrm>
        </p:spPr>
        <p:txBody>
          <a:bodyPr anchor="b">
            <a:noAutofit/>
          </a:bodyPr>
          <a:lstStyle>
            <a:lvl1pPr>
              <a:defRPr sz="2600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93362D6-8CB5-32F8-FA3F-FEC5C4C91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51798"/>
            <a:ext cx="6172200" cy="4109252"/>
          </a:xfrm>
        </p:spPr>
        <p:txBody>
          <a:bodyPr/>
          <a:lstStyle>
            <a:lvl1pPr>
              <a:defRPr sz="18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39FBB67-1B8F-A05E-000D-C832926F0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BD8E481-D3B9-8DA5-4EAB-D5991D48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FB6A428-BF5D-75ED-2F52-27E399BB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166A8E1-A93E-77AB-79EC-84C3DB95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50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0F8E52-03EC-3AFA-166F-947FD7A97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8D565FC-BC4C-0814-41EA-FEFC99151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2C9E61-D316-22C2-509F-5F896EAE2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85F0A-5F69-4C08-B315-8D0518FC489C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D9B681-DAEA-40C4-0C7E-7531CA2CD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7EC2D1-4826-07CE-8AC7-EA849B2CD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60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invaludnikol" TargetMode="External"/><Relationship Id="rId2" Type="http://schemas.openxmlformats.org/officeDocument/2006/relationships/hyperlink" Target="http://voi27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F573DD-A046-FA9F-D5E4-4CC8C450D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9272" y="1990725"/>
            <a:ext cx="9306827" cy="2963503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Публичный отчет 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>отделения Хабаровской </a:t>
            </a:r>
            <a:br>
              <a:rPr lang="ru-RU" sz="4400" b="1" dirty="0" smtClean="0"/>
            </a:br>
            <a:r>
              <a:rPr lang="ru-RU" sz="4400" b="1" dirty="0" smtClean="0"/>
              <a:t>региональной организации ВОИ Николаевского района</a:t>
            </a:r>
            <a:br>
              <a:rPr lang="ru-RU" sz="4400" b="1" dirty="0" smtClean="0"/>
            </a:br>
            <a:r>
              <a:rPr lang="ru-RU" sz="4400" b="1" dirty="0" smtClean="0"/>
              <a:t>за </a:t>
            </a:r>
            <a:r>
              <a:rPr lang="ru-RU" sz="4400" b="1" dirty="0"/>
              <a:t>2023 г.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ADB5BB0-64C4-19E4-665C-929C6F514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0851" y="6037229"/>
            <a:ext cx="3095324" cy="402072"/>
          </a:xfrm>
        </p:spPr>
        <p:txBody>
          <a:bodyPr>
            <a:normAutofit/>
          </a:bodyPr>
          <a:lstStyle/>
          <a:p>
            <a:r>
              <a:rPr lang="ru-RU" dirty="0" smtClean="0"/>
              <a:t>Николаевск-на-Амуре, </a:t>
            </a:r>
            <a:r>
              <a:rPr lang="ru-RU" dirty="0"/>
              <a:t>2023 г. </a:t>
            </a:r>
          </a:p>
        </p:txBody>
      </p:sp>
    </p:spTree>
    <p:extLst>
      <p:ext uri="{BB962C8B-B14F-4D97-AF65-F5344CB8AC3E}">
        <p14:creationId xmlns:p14="http://schemas.microsoft.com/office/powerpoint/2010/main" val="3598255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Накладка_6">
            <a:hlinkClick r:id="" action="ppaction://macro?name=S2_6"/>
            <a:extLst>
              <a:ext uri="{FF2B5EF4-FFF2-40B4-BE49-F238E27FC236}">
                <a16:creationId xmlns:a16="http://schemas.microsoft.com/office/drawing/2014/main" xmlns="" id="{23BD862F-5F1A-4BF3-8D32-F713D9A27726}"/>
              </a:ext>
            </a:extLst>
          </p:cNvPr>
          <p:cNvSpPr/>
          <p:nvPr/>
        </p:nvSpPr>
        <p:spPr>
          <a:xfrm>
            <a:off x="8278441" y="399106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Накладка_5">
            <a:hlinkClick r:id="" action="ppaction://macro?name=S2_5"/>
            <a:extLst>
              <a:ext uri="{FF2B5EF4-FFF2-40B4-BE49-F238E27FC236}">
                <a16:creationId xmlns:a16="http://schemas.microsoft.com/office/drawing/2014/main" xmlns="" id="{ED071A9F-8407-4E34-B0C8-4BF9BE44F0FF}"/>
              </a:ext>
            </a:extLst>
          </p:cNvPr>
          <p:cNvSpPr/>
          <p:nvPr/>
        </p:nvSpPr>
        <p:spPr>
          <a:xfrm>
            <a:off x="8326329" y="4898265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Накладка_4">
            <a:hlinkClick r:id="" action="ppaction://macro?name=S2_4"/>
            <a:extLst>
              <a:ext uri="{FF2B5EF4-FFF2-40B4-BE49-F238E27FC236}">
                <a16:creationId xmlns:a16="http://schemas.microsoft.com/office/drawing/2014/main" xmlns="" id="{883B8FD4-6EDD-46B1-95D0-BB2E0A74DA30}"/>
              </a:ext>
            </a:extLst>
          </p:cNvPr>
          <p:cNvSpPr/>
          <p:nvPr/>
        </p:nvSpPr>
        <p:spPr>
          <a:xfrm>
            <a:off x="9546327" y="542235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Накладка_3">
            <a:hlinkClick r:id="" action="ppaction://macro?name=S2_3"/>
            <a:extLst>
              <a:ext uri="{FF2B5EF4-FFF2-40B4-BE49-F238E27FC236}">
                <a16:creationId xmlns:a16="http://schemas.microsoft.com/office/drawing/2014/main" xmlns="" id="{BB7A5230-D70B-45EC-BB92-F3720735343A}"/>
              </a:ext>
            </a:extLst>
          </p:cNvPr>
          <p:cNvSpPr/>
          <p:nvPr/>
        </p:nvSpPr>
        <p:spPr>
          <a:xfrm>
            <a:off x="10736089" y="4901860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Накладка_2">
            <a:hlinkClick r:id="" action="ppaction://macro?name=S2_2"/>
            <a:extLst>
              <a:ext uri="{FF2B5EF4-FFF2-40B4-BE49-F238E27FC236}">
                <a16:creationId xmlns:a16="http://schemas.microsoft.com/office/drawing/2014/main" xmlns="" id="{8D4651A0-3102-4D87-99F8-E6F816AD588B}"/>
              </a:ext>
            </a:extLst>
          </p:cNvPr>
          <p:cNvSpPr/>
          <p:nvPr/>
        </p:nvSpPr>
        <p:spPr>
          <a:xfrm>
            <a:off x="10717920" y="3955806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акладка_1">
            <a:hlinkClick r:id="" action="ppaction://macro?name=S2_1"/>
            <a:extLst>
              <a:ext uri="{FF2B5EF4-FFF2-40B4-BE49-F238E27FC236}">
                <a16:creationId xmlns:a16="http://schemas.microsoft.com/office/drawing/2014/main" xmlns="" id="{8C1ED83D-672F-4B5B-AF48-45DA42C78C13}"/>
              </a:ext>
            </a:extLst>
          </p:cNvPr>
          <p:cNvSpPr/>
          <p:nvPr/>
        </p:nvSpPr>
        <p:spPr>
          <a:xfrm>
            <a:off x="9509760" y="3395068"/>
            <a:ext cx="1166788" cy="560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4" name="Накладка_0">
            <a:hlinkClick r:id="" action="ppaction://macro?name=S2_0"/>
            <a:extLst>
              <a:ext uri="{FF2B5EF4-FFF2-40B4-BE49-F238E27FC236}">
                <a16:creationId xmlns:a16="http://schemas.microsoft.com/office/drawing/2014/main" xmlns="" id="{C3701C2C-E1FD-4128-844D-349446574430}"/>
              </a:ext>
            </a:extLst>
          </p:cNvPr>
          <p:cNvSpPr/>
          <p:nvPr/>
        </p:nvSpPr>
        <p:spPr>
          <a:xfrm>
            <a:off x="9480804" y="4081819"/>
            <a:ext cx="1250832" cy="127951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S2_6" hidden="1">
            <a:extLst>
              <a:ext uri="{FF2B5EF4-FFF2-40B4-BE49-F238E27FC236}">
                <a16:creationId xmlns:a16="http://schemas.microsoft.com/office/drawing/2014/main" xmlns="" id="{FADBD3F7-7003-4CD2-8C37-0201BA36AFA3}"/>
              </a:ext>
            </a:extLst>
          </p:cNvPr>
          <p:cNvSpPr/>
          <p:nvPr/>
        </p:nvSpPr>
        <p:spPr>
          <a:xfrm>
            <a:off x="197861" y="60445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4" name="S2_5" hidden="1">
            <a:extLst>
              <a:ext uri="{FF2B5EF4-FFF2-40B4-BE49-F238E27FC236}">
                <a16:creationId xmlns:a16="http://schemas.microsoft.com/office/drawing/2014/main" xmlns="" id="{F650438C-5BB8-4825-BF4E-49491A93A0CC}"/>
              </a:ext>
            </a:extLst>
          </p:cNvPr>
          <p:cNvSpPr/>
          <p:nvPr/>
        </p:nvSpPr>
        <p:spPr>
          <a:xfrm>
            <a:off x="197861" y="546719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3" name="S2_4" hidden="1">
            <a:extLst>
              <a:ext uri="{FF2B5EF4-FFF2-40B4-BE49-F238E27FC236}">
                <a16:creationId xmlns:a16="http://schemas.microsoft.com/office/drawing/2014/main" xmlns="" id="{DDD7A8F6-3586-47CC-A783-158FC323BA90}"/>
              </a:ext>
            </a:extLst>
          </p:cNvPr>
          <p:cNvSpPr/>
          <p:nvPr/>
        </p:nvSpPr>
        <p:spPr>
          <a:xfrm>
            <a:off x="201288" y="48982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2" name="S2_3" hidden="1">
            <a:extLst>
              <a:ext uri="{FF2B5EF4-FFF2-40B4-BE49-F238E27FC236}">
                <a16:creationId xmlns:a16="http://schemas.microsoft.com/office/drawing/2014/main" xmlns="" id="{46DD3F86-3EC4-4AD3-93C7-A3EBE1BCCB99}"/>
              </a:ext>
            </a:extLst>
          </p:cNvPr>
          <p:cNvSpPr/>
          <p:nvPr/>
        </p:nvSpPr>
        <p:spPr>
          <a:xfrm>
            <a:off x="197861" y="4319716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82" name="S2_2" hidden="1">
            <a:extLst>
              <a:ext uri="{FF2B5EF4-FFF2-40B4-BE49-F238E27FC236}">
                <a16:creationId xmlns:a16="http://schemas.microsoft.com/office/drawing/2014/main" xmlns="" id="{88052B99-606C-4E70-8295-15ED0C8EDDC8}"/>
              </a:ext>
            </a:extLst>
          </p:cNvPr>
          <p:cNvSpPr/>
          <p:nvPr/>
        </p:nvSpPr>
        <p:spPr>
          <a:xfrm>
            <a:off x="195259" y="3743497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79" name="S2_1" hidden="1">
            <a:extLst>
              <a:ext uri="{FF2B5EF4-FFF2-40B4-BE49-F238E27FC236}">
                <a16:creationId xmlns:a16="http://schemas.microsoft.com/office/drawing/2014/main" xmlns="" id="{70AD32A9-7603-4AEA-8058-B3D972E36F26}"/>
              </a:ext>
            </a:extLst>
          </p:cNvPr>
          <p:cNvSpPr/>
          <p:nvPr/>
        </p:nvSpPr>
        <p:spPr>
          <a:xfrm>
            <a:off x="191449" y="3136883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C126E885-9EB9-0F71-D2B6-34F9ED4D5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236" y="641106"/>
            <a:ext cx="8596312" cy="68654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Краткая информация об организации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xmlns="" id="{BCE66C5D-B4A7-2C7F-7A5B-1E24C2922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518" y="2042915"/>
            <a:ext cx="11194705" cy="5016868"/>
          </a:xfrm>
        </p:spPr>
        <p:txBody>
          <a:bodyPr/>
          <a:lstStyle/>
          <a:p>
            <a:r>
              <a:rPr lang="ru-RU" i="1" dirty="0"/>
              <a:t>Дата образования организации </a:t>
            </a:r>
            <a:r>
              <a:rPr lang="ru-RU" i="1" dirty="0" smtClean="0"/>
              <a:t>– 24 января </a:t>
            </a:r>
            <a:r>
              <a:rPr lang="en-US" i="1" dirty="0" smtClean="0"/>
              <a:t>1996 </a:t>
            </a:r>
            <a:r>
              <a:rPr lang="ru-RU" i="1" dirty="0" smtClean="0"/>
              <a:t>г.</a:t>
            </a:r>
            <a:endParaRPr lang="ru-RU" i="1" dirty="0"/>
          </a:p>
          <a:p>
            <a:r>
              <a:rPr lang="ru-RU" i="1" dirty="0"/>
              <a:t>Количество местных организаций – </a:t>
            </a:r>
            <a:r>
              <a:rPr lang="ru-RU" i="1" dirty="0" smtClean="0"/>
              <a:t>1</a:t>
            </a:r>
            <a:endParaRPr lang="ru-RU" i="1" dirty="0"/>
          </a:p>
          <a:p>
            <a:r>
              <a:rPr lang="ru-RU" i="1" dirty="0"/>
              <a:t>Количество первичных ячеек – </a:t>
            </a:r>
            <a:r>
              <a:rPr lang="ru-RU" i="1" dirty="0" smtClean="0"/>
              <a:t>0</a:t>
            </a:r>
            <a:endParaRPr lang="ru-RU" i="1" dirty="0"/>
          </a:p>
          <a:p>
            <a:r>
              <a:rPr lang="ru-RU" i="1" dirty="0" smtClean="0"/>
              <a:t>Количество </a:t>
            </a:r>
            <a:r>
              <a:rPr lang="ru-RU" i="1" dirty="0"/>
              <a:t>членов ВОИ – </a:t>
            </a:r>
            <a:r>
              <a:rPr lang="ru-RU" i="1" dirty="0" smtClean="0"/>
              <a:t>97</a:t>
            </a:r>
            <a:endParaRPr lang="ru-RU" i="1" dirty="0"/>
          </a:p>
          <a:p>
            <a:r>
              <a:rPr lang="ru-RU" i="1" dirty="0"/>
              <a:t>Количество инвалидов в </a:t>
            </a:r>
            <a:r>
              <a:rPr lang="ru-RU" i="1" dirty="0" smtClean="0"/>
              <a:t>Хабаровском крае</a:t>
            </a:r>
            <a:endParaRPr lang="ru-RU" i="1" dirty="0"/>
          </a:p>
          <a:p>
            <a:pPr marL="0" indent="0">
              <a:buNone/>
            </a:pPr>
            <a:r>
              <a:rPr lang="ru-RU" i="1" dirty="0" smtClean="0"/>
              <a:t>    на </a:t>
            </a:r>
            <a:r>
              <a:rPr lang="ru-RU" i="1" dirty="0"/>
              <a:t>31 декабря 2023 г. </a:t>
            </a:r>
            <a:r>
              <a:rPr lang="ru-RU" i="1" dirty="0" smtClean="0"/>
              <a:t> - 64178</a:t>
            </a:r>
          </a:p>
          <a:p>
            <a:r>
              <a:rPr lang="ru-RU" i="1" dirty="0" smtClean="0"/>
              <a:t>Председатель РО ВОИ Николаевского района</a:t>
            </a:r>
          </a:p>
          <a:p>
            <a:pPr marL="0" indent="0">
              <a:buNone/>
            </a:pPr>
            <a:r>
              <a:rPr lang="ru-RU" i="1" dirty="0" smtClean="0"/>
              <a:t>        Нестеренко Екатерина Владимировна</a:t>
            </a:r>
            <a:endParaRPr lang="ru-RU" i="1" dirty="0" smtClean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r>
              <a:rPr lang="ru-RU" i="1" dirty="0" smtClean="0"/>
              <a:t> </a:t>
            </a:r>
            <a:endParaRPr lang="ru-RU" i="1" dirty="0"/>
          </a:p>
        </p:txBody>
      </p:sp>
      <p:sp>
        <p:nvSpPr>
          <p:cNvPr id="48" name="Slide Number Placeholder 5">
            <a:extLst>
              <a:ext uri="{FF2B5EF4-FFF2-40B4-BE49-F238E27FC236}">
                <a16:creationId xmlns:a16="http://schemas.microsoft.com/office/drawing/2014/main" xmlns="" id="{657F2530-EEF4-4DA6-8C7A-148E1AB81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1745" y="6467157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rgbClr val="357F04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2DD9FF70-5C9E-496A-BC8A-B2570B9562AF}" type="slidenum">
              <a:rPr lang="en-US" altLang="ru-RU" smtClean="0"/>
              <a:pPr>
                <a:defRPr/>
              </a:pPr>
              <a:t>2</a:t>
            </a:fld>
            <a:endParaRPr lang="en-US" altLang="ru-RU" dirty="0"/>
          </a:p>
        </p:txBody>
      </p:sp>
      <p:sp>
        <p:nvSpPr>
          <p:cNvPr id="50" name="S2_61" hidden="1">
            <a:extLst>
              <a:ext uri="{FF2B5EF4-FFF2-40B4-BE49-F238E27FC236}">
                <a16:creationId xmlns:a16="http://schemas.microsoft.com/office/drawing/2014/main" xmlns="" id="{FADBD3F7-7003-4CD2-8C37-0201BA36AFA3}"/>
              </a:ext>
            </a:extLst>
          </p:cNvPr>
          <p:cNvSpPr/>
          <p:nvPr/>
        </p:nvSpPr>
        <p:spPr>
          <a:xfrm>
            <a:off x="197165" y="60438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1" name="S2_51" hidden="1">
            <a:extLst>
              <a:ext uri="{FF2B5EF4-FFF2-40B4-BE49-F238E27FC236}">
                <a16:creationId xmlns:a16="http://schemas.microsoft.com/office/drawing/2014/main" xmlns="" id="{F650438C-5BB8-4825-BF4E-49491A93A0CC}"/>
              </a:ext>
            </a:extLst>
          </p:cNvPr>
          <p:cNvSpPr/>
          <p:nvPr/>
        </p:nvSpPr>
        <p:spPr>
          <a:xfrm>
            <a:off x="197165" y="5466494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2" name="S2_41" hidden="1">
            <a:extLst>
              <a:ext uri="{FF2B5EF4-FFF2-40B4-BE49-F238E27FC236}">
                <a16:creationId xmlns:a16="http://schemas.microsoft.com/office/drawing/2014/main" xmlns="" id="{DDD7A8F6-3586-47CC-A783-158FC323BA90}"/>
              </a:ext>
            </a:extLst>
          </p:cNvPr>
          <p:cNvSpPr/>
          <p:nvPr/>
        </p:nvSpPr>
        <p:spPr>
          <a:xfrm>
            <a:off x="200592" y="48975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3" name="S2_31" hidden="1">
            <a:extLst>
              <a:ext uri="{FF2B5EF4-FFF2-40B4-BE49-F238E27FC236}">
                <a16:creationId xmlns:a16="http://schemas.microsoft.com/office/drawing/2014/main" xmlns="" id="{46DD3F86-3EC4-4AD3-93C7-A3EBE1BCCB99}"/>
              </a:ext>
            </a:extLst>
          </p:cNvPr>
          <p:cNvSpPr/>
          <p:nvPr/>
        </p:nvSpPr>
        <p:spPr>
          <a:xfrm>
            <a:off x="197165" y="431902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4" name="S2_21" hidden="1">
            <a:extLst>
              <a:ext uri="{FF2B5EF4-FFF2-40B4-BE49-F238E27FC236}">
                <a16:creationId xmlns:a16="http://schemas.microsoft.com/office/drawing/2014/main" xmlns="" id="{88052B99-606C-4E70-8295-15ED0C8EDDC8}"/>
              </a:ext>
            </a:extLst>
          </p:cNvPr>
          <p:cNvSpPr/>
          <p:nvPr/>
        </p:nvSpPr>
        <p:spPr>
          <a:xfrm>
            <a:off x="194563" y="3742801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6" name="S2_11" hidden="1">
            <a:extLst>
              <a:ext uri="{FF2B5EF4-FFF2-40B4-BE49-F238E27FC236}">
                <a16:creationId xmlns:a16="http://schemas.microsoft.com/office/drawing/2014/main" xmlns="" id="{70AD32A9-7603-4AEA-8058-B3D972E36F26}"/>
              </a:ext>
            </a:extLst>
          </p:cNvPr>
          <p:cNvSpPr/>
          <p:nvPr/>
        </p:nvSpPr>
        <p:spPr>
          <a:xfrm>
            <a:off x="206063" y="312644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73C2C30-91EC-E795-AC2B-2731C75A47D4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РО ВОИ Николаевского района</a:t>
            </a:r>
            <a:endParaRPr lang="ru-RU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909" y="2063471"/>
            <a:ext cx="3689766" cy="3648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0" grpId="0"/>
      <p:bldP spid="39" grpId="0"/>
      <p:bldP spid="38" grpId="0"/>
      <p:bldP spid="83" grpId="0"/>
      <p:bldP spid="7" grpId="0"/>
      <p:bldP spid="84" grpId="0"/>
      <p:bldP spid="45" grpId="0" animBg="1"/>
      <p:bldP spid="44" grpId="0" animBg="1"/>
      <p:bldP spid="43" grpId="0" animBg="1"/>
      <p:bldP spid="42" grpId="0" animBg="1"/>
      <p:bldP spid="82" grpId="0" animBg="1"/>
      <p:bldP spid="7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37" y="658695"/>
            <a:ext cx="8556290" cy="12192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Профориентация, образование и трудоустройство инвалидов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618" y="1969514"/>
            <a:ext cx="9748574" cy="3986015"/>
          </a:xfrm>
        </p:spPr>
        <p:txBody>
          <a:bodyPr>
            <a:normAutofit/>
          </a:bodyPr>
          <a:lstStyle/>
          <a:p>
            <a:r>
              <a:rPr lang="ru-RU" i="1" dirty="0"/>
              <a:t>Взаимодействуя с </a:t>
            </a:r>
            <a:r>
              <a:rPr lang="ru-RU" i="1" dirty="0" smtClean="0"/>
              <a:t>учреждениями </a:t>
            </a:r>
            <a:r>
              <a:rPr lang="ru-RU" i="1" dirty="0"/>
              <a:t>среднего профессионального, среднего и дошкольного образования мы добились создания доступной среды в образовательных организациях, в которых </a:t>
            </a:r>
            <a:r>
              <a:rPr lang="ru-RU" i="1" dirty="0" smtClean="0"/>
              <a:t>учатся </a:t>
            </a:r>
            <a:r>
              <a:rPr lang="ru-RU" i="1" u="sng" dirty="0" smtClean="0"/>
              <a:t>234</a:t>
            </a:r>
            <a:r>
              <a:rPr lang="ru-RU" i="1" dirty="0" smtClean="0"/>
              <a:t> инвалида</a:t>
            </a:r>
            <a:endParaRPr lang="ru-RU" i="1" dirty="0"/>
          </a:p>
          <a:p>
            <a:r>
              <a:rPr lang="ru-RU" i="1" dirty="0"/>
              <a:t>Взаимодействуя с органами занятости  населения мы помогли </a:t>
            </a:r>
            <a:r>
              <a:rPr lang="ru-RU" i="1" dirty="0" smtClean="0"/>
              <a:t>трудоустроиться </a:t>
            </a:r>
            <a:r>
              <a:rPr lang="ru-RU" i="1" u="sng" dirty="0" smtClean="0"/>
              <a:t>1</a:t>
            </a:r>
            <a:r>
              <a:rPr lang="ru-RU" i="1" dirty="0" smtClean="0"/>
              <a:t> человеку </a:t>
            </a:r>
            <a:r>
              <a:rPr lang="ru-RU" i="1" dirty="0"/>
              <a:t>с инвалидностью</a:t>
            </a:r>
          </a:p>
          <a:p>
            <a:r>
              <a:rPr lang="ru-RU" i="1" dirty="0"/>
              <a:t>В системе ВОИ в региональных и местных организациях и на наших предприятиях работает </a:t>
            </a:r>
            <a:r>
              <a:rPr lang="ru-RU" i="1" u="sng" dirty="0" smtClean="0"/>
              <a:t>2</a:t>
            </a:r>
            <a:r>
              <a:rPr lang="ru-RU" i="1" dirty="0" smtClean="0"/>
              <a:t> инвалида</a:t>
            </a:r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B6FA0D6-B09B-8547-B55D-8D49EB1A2EC6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РО ВОИ Николаевского района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713581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Содействие инвалидам в занятиях физической культурой, спортом и туризмом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7" y="1930400"/>
            <a:ext cx="10271751" cy="4174186"/>
          </a:xfrm>
        </p:spPr>
        <p:txBody>
          <a:bodyPr>
            <a:normAutofit/>
          </a:bodyPr>
          <a:lstStyle/>
          <a:p>
            <a:r>
              <a:rPr lang="ru-RU" sz="2400" i="1" dirty="0" smtClean="0"/>
              <a:t>Наименование </a:t>
            </a:r>
            <a:r>
              <a:rPr lang="ru-RU" sz="2400" i="1" dirty="0"/>
              <a:t>наиболее значимых спортивных мероприятий межрегионального и регионального уровня, состоявшиеся в 2023 г</a:t>
            </a:r>
            <a:r>
              <a:rPr lang="ru-RU" sz="2400" i="1" dirty="0" smtClean="0"/>
              <a:t>.:</a:t>
            </a:r>
          </a:p>
          <a:p>
            <a:pPr marL="0" indent="0">
              <a:buNone/>
            </a:pPr>
            <a:r>
              <a:rPr lang="ru-RU" sz="2400" i="1" dirty="0" smtClean="0"/>
              <a:t>   1. Краевой спортивный фестиваль для людей с нарушениями</a:t>
            </a:r>
          </a:p>
          <a:p>
            <a:pPr marL="0" indent="0">
              <a:buNone/>
            </a:pPr>
            <a:r>
              <a:rPr lang="ru-RU" sz="2400" i="1" dirty="0" smtClean="0"/>
              <a:t>       опорно-двигательного аппарата;</a:t>
            </a:r>
          </a:p>
          <a:p>
            <a:pPr marL="0" indent="0">
              <a:buNone/>
            </a:pPr>
            <a:r>
              <a:rPr lang="ru-RU" sz="2400" i="1" dirty="0"/>
              <a:t> </a:t>
            </a:r>
            <a:r>
              <a:rPr lang="ru-RU" sz="2400" i="1" dirty="0" smtClean="0"/>
              <a:t>  2. Краевой </a:t>
            </a:r>
            <a:r>
              <a:rPr lang="ru-RU" sz="2400" i="1" dirty="0"/>
              <a:t>физкультурно-спортивный фестиваль </a:t>
            </a:r>
            <a:r>
              <a:rPr lang="ru-RU" sz="2400" b="1" i="1" dirty="0"/>
              <a:t>«Возрождение</a:t>
            </a:r>
            <a:r>
              <a:rPr lang="ru-RU" sz="2400" b="1" i="1" dirty="0" smtClean="0"/>
              <a:t>»</a:t>
            </a:r>
          </a:p>
          <a:p>
            <a:pPr marL="0" indent="0">
              <a:buNone/>
            </a:pPr>
            <a:r>
              <a:rPr lang="ru-RU" sz="2400" i="1" dirty="0"/>
              <a:t> </a:t>
            </a:r>
            <a:r>
              <a:rPr lang="ru-RU" sz="2400" i="1" dirty="0" smtClean="0"/>
              <a:t>      среди </a:t>
            </a:r>
            <a:r>
              <a:rPr lang="ru-RU" sz="2400" i="1" dirty="0"/>
              <a:t>северных </a:t>
            </a:r>
            <a:r>
              <a:rPr lang="ru-RU" sz="2400" i="1" dirty="0" smtClean="0"/>
              <a:t>территорий Хабаровского края.</a:t>
            </a:r>
            <a:endParaRPr lang="ru-RU" sz="2400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2400" i="1" dirty="0" smtClean="0"/>
              <a:t>Всего было 5 спортивных мероприятий, в которых приняло участие </a:t>
            </a:r>
          </a:p>
          <a:p>
            <a:pPr marL="0" indent="0">
              <a:buNone/>
            </a:pPr>
            <a:r>
              <a:rPr lang="ru-RU" sz="2400" i="1" dirty="0" smtClean="0"/>
              <a:t>   </a:t>
            </a:r>
            <a:r>
              <a:rPr lang="ru-RU" sz="2400" i="1" dirty="0" smtClean="0"/>
              <a:t>39 инвалидов</a:t>
            </a:r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РО ВОИ Николаевского района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231533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688" y="460337"/>
            <a:ext cx="847566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Реализованные Проекты с привлечением стороннего финансирования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1" y="2057400"/>
            <a:ext cx="10189984" cy="4371975"/>
          </a:xfrm>
        </p:spPr>
        <p:txBody>
          <a:bodyPr>
            <a:normAutofit lnSpcReduction="10000"/>
          </a:bodyPr>
          <a:lstStyle/>
          <a:p>
            <a:r>
              <a:rPr lang="ru-RU" i="1" dirty="0" smtClean="0"/>
              <a:t>Проекты, поддержанные </a:t>
            </a:r>
            <a:r>
              <a:rPr lang="ru-RU" i="1" dirty="0"/>
              <a:t>Фондом президентских грантов, другими фондами и благотворительными </a:t>
            </a:r>
            <a:r>
              <a:rPr lang="ru-RU" i="1" dirty="0" smtClean="0"/>
              <a:t>организациями:</a:t>
            </a:r>
          </a:p>
          <a:p>
            <a:pPr marL="0" indent="0">
              <a:buNone/>
            </a:pPr>
            <a:r>
              <a:rPr lang="ru-RU" i="1" dirty="0" smtClean="0"/>
              <a:t>   1. </a:t>
            </a:r>
            <a:r>
              <a:rPr lang="en-US" b="1" i="1" u="sng" dirty="0" smtClean="0"/>
              <a:t>PRO</a:t>
            </a:r>
            <a:r>
              <a:rPr lang="ru-RU" b="1" i="1" u="sng" dirty="0" smtClean="0"/>
              <a:t>сто </a:t>
            </a:r>
            <a:r>
              <a:rPr lang="en-US" b="1" i="1" u="sng" dirty="0" smtClean="0"/>
              <a:t>PRO</a:t>
            </a:r>
            <a:r>
              <a:rPr lang="ru-RU" b="1" i="1" u="sng" dirty="0" smtClean="0"/>
              <a:t>спорт</a:t>
            </a:r>
            <a:r>
              <a:rPr lang="ru-RU" i="1" u="sng" dirty="0"/>
              <a:t> </a:t>
            </a:r>
            <a:r>
              <a:rPr lang="ru-RU" i="1" dirty="0" smtClean="0"/>
              <a:t>- проект, поддержанный Фондом</a:t>
            </a:r>
          </a:p>
          <a:p>
            <a:pPr marL="0" indent="0">
              <a:buNone/>
            </a:pPr>
            <a:r>
              <a:rPr lang="ru-RU" i="1" dirty="0" smtClean="0"/>
              <a:t>       президентских  грантов, направленный на развитие</a:t>
            </a:r>
          </a:p>
          <a:p>
            <a:pPr marL="0" indent="0">
              <a:buNone/>
            </a:pPr>
            <a:r>
              <a:rPr lang="ru-RU" i="1" dirty="0"/>
              <a:t> </a:t>
            </a:r>
            <a:r>
              <a:rPr lang="ru-RU" i="1" dirty="0" smtClean="0"/>
              <a:t>     адаптивного спорта;</a:t>
            </a:r>
          </a:p>
          <a:p>
            <a:pPr marL="0" indent="0">
              <a:buNone/>
            </a:pPr>
            <a:r>
              <a:rPr lang="ru-RU" sz="400" i="1" dirty="0" smtClean="0">
                <a:solidFill>
                  <a:schemeClr val="bg1"/>
                </a:solidFill>
              </a:rPr>
              <a:t>а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   2. </a:t>
            </a:r>
            <a:r>
              <a:rPr lang="ru-RU" b="1" i="1" u="sng" dirty="0" smtClean="0"/>
              <a:t>«История родного города в улицах» </a:t>
            </a:r>
            <a:r>
              <a:rPr lang="ru-RU" i="1" dirty="0" smtClean="0"/>
              <a:t>– социокультурный проект,</a:t>
            </a:r>
          </a:p>
          <a:p>
            <a:pPr marL="0" indent="0">
              <a:buNone/>
            </a:pPr>
            <a:r>
              <a:rPr lang="ru-RU" i="1" dirty="0"/>
              <a:t> </a:t>
            </a:r>
            <a:r>
              <a:rPr lang="ru-RU" i="1" dirty="0" smtClean="0"/>
              <a:t>       реализованный в виде автобусных экскурсий, а так же в виде</a:t>
            </a:r>
          </a:p>
          <a:p>
            <a:pPr marL="0" indent="0">
              <a:buNone/>
            </a:pPr>
            <a:r>
              <a:rPr lang="ru-RU" i="1" dirty="0" smtClean="0"/>
              <a:t>        виртуальной экскурсии в Центре культурного развития</a:t>
            </a:r>
          </a:p>
          <a:p>
            <a:pPr marL="0" indent="0">
              <a:buNone/>
            </a:pPr>
            <a:r>
              <a:rPr lang="ru-RU" i="1" dirty="0" smtClean="0"/>
              <a:t>        Николаевского муниципального района.</a:t>
            </a:r>
          </a:p>
          <a:p>
            <a:r>
              <a:rPr lang="ru-RU" i="1" dirty="0" smtClean="0"/>
              <a:t>Количество </a:t>
            </a:r>
            <a:r>
              <a:rPr lang="ru-RU" b="1" i="1" dirty="0" err="1"/>
              <a:t>благополучателей</a:t>
            </a:r>
            <a:r>
              <a:rPr lang="ru-RU" i="1" dirty="0"/>
              <a:t> данных </a:t>
            </a:r>
            <a:r>
              <a:rPr lang="ru-RU" i="1" dirty="0" smtClean="0"/>
              <a:t>проектов 50.</a:t>
            </a:r>
            <a:endParaRPr lang="ru-RU" i="1" dirty="0"/>
          </a:p>
          <a:p>
            <a:endParaRPr lang="ru-RU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9525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РО ВОИ Николаевского района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57500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63" y="460374"/>
            <a:ext cx="1005681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Благодарности, награды и дипломы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РО ВОИ Николаевского района</a:t>
            </a:r>
            <a:endParaRPr lang="ru-RU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3" t="4524" r="6700" b="1939"/>
          <a:stretch/>
        </p:blipFill>
        <p:spPr bwMode="auto">
          <a:xfrm>
            <a:off x="3942271" y="1457346"/>
            <a:ext cx="3726611" cy="5400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456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913" y="571500"/>
            <a:ext cx="8596312" cy="733425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Благодарность нашим партнёрам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РО ВОИ Николаевского района</a:t>
            </a:r>
            <a:endParaRPr lang="ru-RU" i="1" dirty="0"/>
          </a:p>
        </p:txBody>
      </p:sp>
      <p:pic>
        <p:nvPicPr>
          <p:cNvPr id="3074" name="Picture 2" descr="https://sun9-77.userapi.com/impg/CiXWeAluhfxGnj73BwJMY4JPjDix81V39VNt7Q/saS9hC8Jbz8.jpg?size=2280x2280&amp;quality=95&amp;sign=3fd9bd60f09d186af6c4b5c1368401af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175" y="2087592"/>
            <a:ext cx="3585023" cy="358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31.userapi.com/impf/c624724/v624724089/3435a/2wVKX7EW0Zg.jpg?size=1746x1800&amp;quality=96&amp;sign=20e82561116f6c84fb712f2802fb6232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22" b="98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840" y="2102300"/>
            <a:ext cx="3463206" cy="357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52505" y="5598543"/>
            <a:ext cx="42718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Центр социальной поддержки населения</a:t>
            </a:r>
          </a:p>
          <a:p>
            <a:pPr algn="ctr"/>
            <a:r>
              <a:rPr lang="ru-RU" dirty="0" smtClean="0"/>
              <a:t>по Николаевскому району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613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697" y="571500"/>
            <a:ext cx="8199977" cy="104010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Финансовый отчет за 2023 г. о деятельности региональных и местных организаций ВОИ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9703867A-994E-67BB-E4A5-F0E599C9ADE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00852344"/>
              </p:ext>
            </p:extLst>
          </p:nvPr>
        </p:nvGraphicFramePr>
        <p:xfrm>
          <a:off x="546354" y="2288289"/>
          <a:ext cx="1073780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998">
                  <a:extLst>
                    <a:ext uri="{9D8B030D-6E8A-4147-A177-3AD203B41FA5}">
                      <a16:colId xmlns:a16="http://schemas.microsoft.com/office/drawing/2014/main" xmlns="" val="3126458129"/>
                    </a:ext>
                  </a:extLst>
                </a:gridCol>
                <a:gridCol w="7122371">
                  <a:extLst>
                    <a:ext uri="{9D8B030D-6E8A-4147-A177-3AD203B41FA5}">
                      <a16:colId xmlns:a16="http://schemas.microsoft.com/office/drawing/2014/main" xmlns="" val="2064355583"/>
                    </a:ext>
                  </a:extLst>
                </a:gridCol>
                <a:gridCol w="2834440">
                  <a:extLst>
                    <a:ext uri="{9D8B030D-6E8A-4147-A177-3AD203B41FA5}">
                      <a16:colId xmlns:a16="http://schemas.microsoft.com/office/drawing/2014/main" xmlns="" val="14918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Источник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3425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от Центрального правления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08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региональных и местных органов власти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230020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658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Целевые грантовые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995611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634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Членские и имущественные взносы членов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1891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949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1308731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1377761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РО ВОИ Николаевского района</a:t>
            </a:r>
            <a:endParaRPr lang="ru-RU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871CE1-9972-C50C-B00C-4E424F2C4EF0}"/>
              </a:ext>
            </a:extLst>
          </p:cNvPr>
          <p:cNvSpPr txBox="1"/>
          <p:nvPr/>
        </p:nvSpPr>
        <p:spPr>
          <a:xfrm>
            <a:off x="565404" y="1918957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0C226"/>
                </a:solidFill>
              </a:rPr>
              <a:t>ПОСТУПЛЕНИЯ</a:t>
            </a:r>
          </a:p>
        </p:txBody>
      </p:sp>
    </p:spTree>
    <p:extLst>
      <p:ext uri="{BB962C8B-B14F-4D97-AF65-F5344CB8AC3E}">
        <p14:creationId xmlns:p14="http://schemas.microsoft.com/office/powerpoint/2010/main" val="987246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138" y="342900"/>
            <a:ext cx="8596312" cy="111616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Вы можете больше узнать о нашей деятельности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55E6FD-53D9-4B19-ECCD-3DBF00C985A3}"/>
              </a:ext>
            </a:extLst>
          </p:cNvPr>
          <p:cNvSpPr/>
          <p:nvPr/>
        </p:nvSpPr>
        <p:spPr>
          <a:xfrm>
            <a:off x="1809750" y="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РО ВОИ Николаевского района</a:t>
            </a:r>
            <a:endParaRPr lang="ru-RU" i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57A7CB5D-FC08-3309-A85D-EFD3FF4F1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333" y="4798378"/>
            <a:ext cx="10731366" cy="1697313"/>
          </a:xfrm>
        </p:spPr>
        <p:txBody>
          <a:bodyPr>
            <a:normAutofit/>
          </a:bodyPr>
          <a:lstStyle/>
          <a:p>
            <a:r>
              <a:rPr lang="ru-RU" sz="2400" i="1" dirty="0" smtClean="0"/>
              <a:t>Номер телефона РО ВОИ Николаевского района: </a:t>
            </a:r>
            <a:r>
              <a:rPr lang="ru-RU" sz="2400" b="1" i="1" dirty="0" smtClean="0"/>
              <a:t>8(42135)2-60-00</a:t>
            </a:r>
            <a:endParaRPr lang="ru-RU" sz="2400" b="1" i="1" dirty="0"/>
          </a:p>
          <a:p>
            <a:r>
              <a:rPr lang="ru-RU" sz="2400" i="1" dirty="0" smtClean="0"/>
              <a:t>Адрес сайта: </a:t>
            </a:r>
            <a:r>
              <a:rPr lang="en-US" sz="2400" i="1" dirty="0" smtClean="0">
                <a:hlinkClick r:id="rId2"/>
              </a:rPr>
              <a:t>http</a:t>
            </a:r>
            <a:r>
              <a:rPr lang="en-US" sz="2400" i="1" dirty="0">
                <a:hlinkClick r:id="rId2"/>
              </a:rPr>
              <a:t>://voi27.ru</a:t>
            </a:r>
            <a:r>
              <a:rPr lang="en-US" sz="2400" i="1" dirty="0" smtClean="0">
                <a:hlinkClick r:id="rId2"/>
              </a:rPr>
              <a:t>/</a:t>
            </a:r>
            <a:endParaRPr lang="ru-RU" sz="2400" i="1" dirty="0" smtClean="0"/>
          </a:p>
          <a:p>
            <a:r>
              <a:rPr lang="ru-RU" sz="2400" i="1" dirty="0" smtClean="0"/>
              <a:t>РО ВОИ Николаевского района в </a:t>
            </a:r>
            <a:r>
              <a:rPr lang="en-US" sz="2400" i="1" dirty="0" smtClean="0"/>
              <a:t>Telegram</a:t>
            </a:r>
            <a:r>
              <a:rPr lang="ru-RU" sz="2400" i="1" dirty="0" smtClean="0"/>
              <a:t>: </a:t>
            </a:r>
            <a:r>
              <a:rPr lang="en-US" sz="2400" i="1" dirty="0">
                <a:hlinkClick r:id="rId3"/>
              </a:rPr>
              <a:t>https://</a:t>
            </a:r>
            <a:r>
              <a:rPr lang="en-US" sz="2400" i="1" dirty="0" smtClean="0">
                <a:hlinkClick r:id="rId3"/>
              </a:rPr>
              <a:t>t.me/invaludnikol</a:t>
            </a:r>
            <a:endParaRPr lang="ru-RU" sz="24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2" y="1657347"/>
            <a:ext cx="4017035" cy="301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027" y="1657347"/>
            <a:ext cx="4005532" cy="301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559" y="1657347"/>
            <a:ext cx="4057291" cy="301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671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379</Words>
  <Application>Microsoft Office PowerPoint</Application>
  <PresentationFormat>Произвольный</PresentationFormat>
  <Paragraphs>86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Публичный отчет  отделения Хабаровской  региональной организации ВОИ Николаевского района за 2023 г.</vt:lpstr>
      <vt:lpstr>Краткая информация об организации</vt:lpstr>
      <vt:lpstr>Профориентация, образование и трудоустройство инвалидов</vt:lpstr>
      <vt:lpstr>Содействие инвалидам в занятиях физической культурой, спортом и туризмом</vt:lpstr>
      <vt:lpstr>Реализованные Проекты с привлечением стороннего финансирования</vt:lpstr>
      <vt:lpstr>Благодарности, награды и дипломы</vt:lpstr>
      <vt:lpstr>Благодарность нашим партнёрам</vt:lpstr>
      <vt:lpstr>Финансовый отчет за 2023 г. о деятельности региональных и местных организаций ВОИ</vt:lpstr>
      <vt:lpstr>Вы можете больше узнать о нашей деятельности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Фуфаева Светлана Викторовна</dc:creator>
  <cp:lastModifiedBy>RePack by Diakov</cp:lastModifiedBy>
  <cp:revision>23</cp:revision>
  <dcterms:created xsi:type="dcterms:W3CDTF">2023-03-15T09:42:46Z</dcterms:created>
  <dcterms:modified xsi:type="dcterms:W3CDTF">2024-03-24T05:51:32Z</dcterms:modified>
</cp:coreProperties>
</file>