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80" r:id="rId5"/>
    <p:sldId id="284" r:id="rId6"/>
    <p:sldId id="281" r:id="rId7"/>
    <p:sldId id="282" r:id="rId8"/>
    <p:sldId id="262" r:id="rId9"/>
    <p:sldId id="277" r:id="rId10"/>
    <p:sldId id="285" r:id="rId11"/>
    <p:sldId id="263" r:id="rId12"/>
    <p:sldId id="279" r:id="rId13"/>
    <p:sldId id="276" r:id="rId14"/>
    <p:sldId id="264" r:id="rId15"/>
    <p:sldId id="286" r:id="rId16"/>
    <p:sldId id="288" r:id="rId17"/>
    <p:sldId id="267" r:id="rId18"/>
    <p:sldId id="287" r:id="rId19"/>
    <p:sldId id="278" r:id="rId20"/>
    <p:sldId id="283" r:id="rId21"/>
    <p:sldId id="270" r:id="rId22"/>
    <p:sldId id="274" r:id="rId23"/>
    <p:sldId id="271" r:id="rId24"/>
    <p:sldId id="272" r:id="rId25"/>
    <p:sldId id="273" r:id="rId26"/>
    <p:sldId id="26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39" autoAdjust="0"/>
    <p:restoredTop sz="94660" autoAdjust="0"/>
  </p:normalViewPr>
  <p:slideViewPr>
    <p:cSldViewPr snapToGrid="0">
      <p:cViewPr varScale="1">
        <p:scale>
          <a:sx n="69" d="100"/>
          <a:sy n="69" d="100"/>
        </p:scale>
        <p:origin x="-1136" y="-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ерентьев Михаил Борисович" userId="f3f8032b-f289-4b2c-99c8-f87b46d43e54" providerId="ADAL" clId="{18A7319F-20D6-4E72-8706-51541606BE65}"/>
    <pc:docChg chg="custSel modSld">
      <pc:chgData name="Терентьев Михаил Борисович" userId="f3f8032b-f289-4b2c-99c8-f87b46d43e54" providerId="ADAL" clId="{18A7319F-20D6-4E72-8706-51541606BE65}" dt="2024-03-06T10:37:15.728" v="73" actId="20577"/>
      <pc:docMkLst>
        <pc:docMk/>
      </pc:docMkLst>
      <pc:sldChg chg="modSp mod">
        <pc:chgData name="Терентьев Михаил Борисович" userId="f3f8032b-f289-4b2c-99c8-f87b46d43e54" providerId="ADAL" clId="{18A7319F-20D6-4E72-8706-51541606BE65}" dt="2024-03-06T10:37:15.728" v="73" actId="20577"/>
        <pc:sldMkLst>
          <pc:docMk/>
          <pc:sldMk cId="987246638" sldId="272"/>
        </pc:sldMkLst>
        <pc:graphicFrameChg chg="modGraphic">
          <ac:chgData name="Терентьев Михаил Борисович" userId="f3f8032b-f289-4b2c-99c8-f87b46d43e54" providerId="ADAL" clId="{18A7319F-20D6-4E72-8706-51541606BE65}" dt="2024-03-06T10:37:15.728" v="73" actId="20577"/>
          <ac:graphicFrameMkLst>
            <pc:docMk/>
            <pc:sldMk cId="987246638" sldId="272"/>
            <ac:graphicFrameMk id="7" creationId="{9703867A-994E-67BB-E4A5-F0E599C9ADEF}"/>
          </ac:graphicFrameMkLst>
        </pc:graphicFrameChg>
      </pc:sldChg>
      <pc:sldChg chg="modSp mod">
        <pc:chgData name="Терентьев Михаил Борисович" userId="f3f8032b-f289-4b2c-99c8-f87b46d43e54" providerId="ADAL" clId="{18A7319F-20D6-4E72-8706-51541606BE65}" dt="2024-03-06T10:35:26.137" v="16" actId="6549"/>
        <pc:sldMkLst>
          <pc:docMk/>
          <pc:sldMk cId="928144492" sldId="273"/>
        </pc:sldMkLst>
        <pc:graphicFrameChg chg="mod modGraphic">
          <ac:chgData name="Терентьев Михаил Борисович" userId="f3f8032b-f289-4b2c-99c8-f87b46d43e54" providerId="ADAL" clId="{18A7319F-20D6-4E72-8706-51541606BE65}" dt="2024-03-06T10:35:26.137" v="16" actId="6549"/>
          <ac:graphicFrameMkLst>
            <pc:docMk/>
            <pc:sldMk cId="928144492" sldId="273"/>
            <ac:graphicFrameMk id="8" creationId="{3EB7D258-D2E5-E508-65EF-16F3FC75454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k.ru/group51999664308423" TargetMode="External"/><Relationship Id="rId2" Type="http://schemas.openxmlformats.org/officeDocument/2006/relationships/hyperlink" Target="http://&#1074;&#1086;&#1080;-&#1082;&#1084;&#1089;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.me/voi_k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Публичный отчет </a:t>
            </a:r>
            <a:r>
              <a:rPr lang="ru-RU" sz="4400" b="1" dirty="0" smtClean="0"/>
              <a:t>ОХКО ВОИ Комсомольского района за </a:t>
            </a:r>
            <a:r>
              <a:rPr lang="ru-RU" sz="4400" b="1" dirty="0"/>
              <a:t>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876" y="6037229"/>
            <a:ext cx="2762452" cy="402072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Комсмольский</a:t>
            </a:r>
            <a:r>
              <a:rPr lang="ru-RU" dirty="0" smtClean="0"/>
              <a:t> район, </a:t>
            </a:r>
            <a:r>
              <a:rPr lang="ru-RU" dirty="0"/>
              <a:t>2023 г.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E47824E-39E3-E502-7B7B-8DD696F73735}"/>
              </a:ext>
            </a:extLst>
          </p:cNvPr>
          <p:cNvSpPr/>
          <p:nvPr/>
        </p:nvSpPr>
        <p:spPr>
          <a:xfrm>
            <a:off x="8115300" y="0"/>
            <a:ext cx="1647825" cy="16153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РО ВОИ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6157" y="-1"/>
            <a:ext cx="2518925" cy="262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xmlns="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xmlns="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xmlns="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xmlns="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xmlns="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xmlns="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xmlns="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xmlns="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8" y="1559859"/>
            <a:ext cx="9642819" cy="5016868"/>
          </a:xfrm>
        </p:spPr>
        <p:txBody>
          <a:bodyPr/>
          <a:lstStyle/>
          <a:p>
            <a:pPr algn="just"/>
            <a:r>
              <a:rPr lang="ru-RU" i="1" dirty="0"/>
              <a:t>Дата образования организации </a:t>
            </a:r>
            <a:r>
              <a:rPr lang="ru-RU" i="1" dirty="0" smtClean="0"/>
              <a:t>– как юридическое лицо не регистрировалась </a:t>
            </a:r>
            <a:endParaRPr lang="ru-RU" i="1" dirty="0"/>
          </a:p>
          <a:p>
            <a:pPr algn="just"/>
            <a:r>
              <a:rPr lang="ru-RU" i="1" dirty="0" smtClean="0"/>
              <a:t>Количество </a:t>
            </a:r>
            <a:r>
              <a:rPr lang="ru-RU" i="1" dirty="0"/>
              <a:t>первичных ячеек – 0</a:t>
            </a:r>
          </a:p>
          <a:p>
            <a:pPr algn="just"/>
            <a:r>
              <a:rPr lang="ru-RU" i="1" dirty="0" smtClean="0"/>
              <a:t>Количество </a:t>
            </a:r>
            <a:r>
              <a:rPr lang="ru-RU" i="1" dirty="0"/>
              <a:t>членов ВОИ – </a:t>
            </a:r>
            <a:r>
              <a:rPr lang="ru-RU" i="1" dirty="0" smtClean="0"/>
              <a:t>92</a:t>
            </a:r>
            <a:endParaRPr lang="ru-RU" i="1" dirty="0"/>
          </a:p>
          <a:p>
            <a:pPr algn="just"/>
            <a:r>
              <a:rPr lang="ru-RU" i="1" dirty="0" smtClean="0"/>
              <a:t>Председатель организации </a:t>
            </a:r>
            <a:r>
              <a:rPr lang="ru-RU" i="1" dirty="0"/>
              <a:t>ВОИ </a:t>
            </a:r>
            <a:r>
              <a:rPr lang="ru-RU" i="1" dirty="0" smtClean="0"/>
              <a:t>– Каменских Екатерина Валерьевна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xmlns="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73C2C30-91EC-E795-AC2B-2731C75A47D4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0492" y="4027005"/>
            <a:ext cx="3371049" cy="2238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/>
          </a:bodyPr>
          <a:lstStyle/>
          <a:p>
            <a:pPr algn="just"/>
            <a:r>
              <a:rPr lang="ru-RU" i="1" dirty="0"/>
              <a:t>Участвуя в обсуждении нормативно-правовых актов регионального уровня добились </a:t>
            </a:r>
            <a:r>
              <a:rPr lang="ru-RU" i="1" dirty="0" smtClean="0"/>
              <a:t>принятия </a:t>
            </a:r>
            <a:r>
              <a:rPr lang="ru-RU" i="1" dirty="0"/>
              <a:t>следующих решений для повышения качества жизни инвалидов и их семей: 11 апреля прошло заседание совета при Губернаторе края по делам инвалидов в режиме </a:t>
            </a:r>
            <a:r>
              <a:rPr lang="ru-RU" i="1" dirty="0" smtClean="0"/>
              <a:t>видеоконференции.</a:t>
            </a:r>
            <a:endParaRPr lang="ru-RU" i="1" dirty="0"/>
          </a:p>
          <a:p>
            <a:pPr marL="0" indent="0" algn="just">
              <a:buNone/>
            </a:pPr>
            <a:r>
              <a:rPr lang="ru-RU" i="1" dirty="0" smtClean="0"/>
              <a:t>Был рассмотрен вопрос «О </a:t>
            </a:r>
            <a:r>
              <a:rPr lang="ru-RU" i="1" dirty="0"/>
              <a:t>повышении доступности для инвалидов объектов и услуг в сфере транспорта и транспортной </a:t>
            </a:r>
            <a:r>
              <a:rPr lang="ru-RU" i="1" dirty="0" smtClean="0"/>
              <a:t>инфраструктуры».</a:t>
            </a:r>
          </a:p>
          <a:p>
            <a:pPr marL="0" indent="0" algn="just">
              <a:buNone/>
            </a:pPr>
            <a:r>
              <a:rPr lang="ru-RU" i="1" dirty="0" smtClean="0"/>
              <a:t>В результате были приняты решения улучшающие положение инвалидов в здании международного аэропорта г. Хабаровска, была согласована возможность отдыха в медицинском пункте.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4328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39" y="1705529"/>
            <a:ext cx="10489852" cy="47599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Приемка общественных пространств и доступности объектов инфраструктуры в сельских поселениях.</a:t>
            </a:r>
          </a:p>
          <a:p>
            <a:pPr marL="0" indent="0" algn="just">
              <a:buNone/>
            </a:pPr>
            <a:r>
              <a:rPr lang="ru-RU" i="1" dirty="0" smtClean="0"/>
              <a:t>Проведена работа в Селихино, Пивани, </a:t>
            </a:r>
            <a:r>
              <a:rPr lang="ru-RU" i="1" dirty="0" err="1" smtClean="0"/>
              <a:t>Хурбе</a:t>
            </a:r>
            <a:r>
              <a:rPr lang="ru-RU" i="1" dirty="0" smtClean="0"/>
              <a:t> (общественные пространства), проверена доступность школ с. Хурба, с. </a:t>
            </a:r>
            <a:r>
              <a:rPr lang="ru-RU" i="1" dirty="0" err="1" smtClean="0"/>
              <a:t>Даппы</a:t>
            </a:r>
            <a:r>
              <a:rPr lang="ru-RU" i="1" dirty="0" smtClean="0"/>
              <a:t>, пос. </a:t>
            </a:r>
            <a:r>
              <a:rPr lang="ru-RU" i="1" dirty="0" err="1" smtClean="0"/>
              <a:t>Галичный</a:t>
            </a:r>
            <a:r>
              <a:rPr lang="ru-RU" i="1" dirty="0" smtClean="0"/>
              <a:t>, </a:t>
            </a:r>
            <a:r>
              <a:rPr lang="ru-RU" i="1" dirty="0" err="1" smtClean="0"/>
              <a:t>спортцентра</a:t>
            </a:r>
            <a:r>
              <a:rPr lang="ru-RU" i="1" dirty="0" smtClean="0"/>
              <a:t> в пос. Снежный</a:t>
            </a:r>
            <a:r>
              <a:rPr lang="ru-RU" i="1" dirty="0" smtClean="0"/>
              <a:t>. Почтовое отделение в пос. Пивань. </a:t>
            </a:r>
            <a:r>
              <a:rPr lang="ru-RU" i="1" dirty="0" smtClean="0"/>
              <a:t>На фото – школа пос. </a:t>
            </a:r>
            <a:r>
              <a:rPr lang="ru-RU" i="1" dirty="0" err="1" smtClean="0"/>
              <a:t>Галичный</a:t>
            </a:r>
            <a:r>
              <a:rPr lang="ru-RU" i="1" dirty="0" smtClean="0"/>
              <a:t> – удивила наличием лифта.</a:t>
            </a:r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5698" y="3990718"/>
            <a:ext cx="1720971" cy="22946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8173" y="4012938"/>
            <a:ext cx="1731152" cy="230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148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39" y="1705530"/>
            <a:ext cx="10202088" cy="44755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/>
              <a:t>-	</a:t>
            </a:r>
            <a:r>
              <a:rPr lang="ru-RU" i="1" dirty="0" smtClean="0"/>
              <a:t>Предпринятые меры за </a:t>
            </a:r>
            <a:r>
              <a:rPr lang="ru-RU" i="1" dirty="0"/>
              <a:t>отчетный период для решения основных проблем обеспечения беспрепятственного доступа инвалидов к объектам социальной, транспортной и инженерной инфраструктур в регионе.</a:t>
            </a:r>
          </a:p>
          <a:p>
            <a:pPr marL="0" indent="0" algn="just">
              <a:buNone/>
            </a:pPr>
            <a:r>
              <a:rPr lang="ru-RU" i="1" dirty="0"/>
              <a:t>-	Обращение в Администрацию Комсомольского района.</a:t>
            </a:r>
          </a:p>
          <a:p>
            <a:pPr marL="0" indent="0" algn="just">
              <a:buNone/>
            </a:pPr>
            <a:r>
              <a:rPr lang="ru-RU" i="1" dirty="0"/>
              <a:t>-	Обращение в транспортную прокуратуру г. Комсомольска-на-Амуре.</a:t>
            </a:r>
          </a:p>
          <a:p>
            <a:pPr marL="0" indent="0" algn="just">
              <a:buNone/>
            </a:pPr>
            <a:r>
              <a:rPr lang="ru-RU" i="1" dirty="0"/>
              <a:t>-	Выездные проверки в составе комиссий.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93247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Обращения </a:t>
            </a:r>
            <a:r>
              <a:rPr lang="ru-RU" i="1" dirty="0"/>
              <a:t>к руководителям магазинов, аптек и т.д. об  устранении недоступности к объектам.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- </a:t>
            </a:r>
            <a:r>
              <a:rPr lang="ru-RU" i="1" dirty="0"/>
              <a:t>Информационные встречи и обсуждение проблем инвалидов ВОИ с представителями </a:t>
            </a:r>
            <a:r>
              <a:rPr lang="ru-RU" i="1" dirty="0" smtClean="0"/>
              <a:t>СФР;</a:t>
            </a:r>
            <a:endParaRPr lang="ru-RU" i="1" dirty="0"/>
          </a:p>
          <a:p>
            <a:pPr marL="0" indent="0" algn="just">
              <a:buFontTx/>
              <a:buChar char="-"/>
            </a:pPr>
            <a:r>
              <a:rPr lang="ru-RU" i="1" dirty="0" smtClean="0"/>
              <a:t>Информационные </a:t>
            </a:r>
            <a:r>
              <a:rPr lang="ru-RU" i="1" dirty="0"/>
              <a:t>встречи со специалистами центров социальной поддержки населения г. Комсомольска-на-Амуре и Комсомольского района</a:t>
            </a:r>
            <a:r>
              <a:rPr lang="ru-RU" i="1" dirty="0" smtClean="0"/>
              <a:t>;</a:t>
            </a:r>
          </a:p>
          <a:p>
            <a:pPr marL="0" indent="0" algn="just">
              <a:buFontTx/>
              <a:buChar char="-"/>
            </a:pPr>
            <a:r>
              <a:rPr lang="ru-RU" i="1" dirty="0" smtClean="0"/>
              <a:t>Информационные встречи со </a:t>
            </a:r>
            <a:r>
              <a:rPr lang="ru-RU" i="1" dirty="0" smtClean="0"/>
              <a:t>специалистами ЦЗН;</a:t>
            </a:r>
            <a:endParaRPr lang="ru-RU" i="1" dirty="0" smtClean="0"/>
          </a:p>
          <a:p>
            <a:pPr marL="0" indent="0" algn="just">
              <a:buFontTx/>
              <a:buChar char="-"/>
            </a:pPr>
            <a:r>
              <a:rPr lang="ru-RU" i="1" dirty="0" smtClean="0"/>
              <a:t>Обсуждение проблем инвалидов ВОИ с транспортной прокуратурой.</a:t>
            </a: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50845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05531"/>
            <a:ext cx="10202088" cy="447557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i="1" dirty="0"/>
              <a:t>-	Участие в видеоконференции с Правительством края. Тема: О создании доступной среды для инвалидов на объектах социальной, инженерной, транспортной инфраструктуры и условий для беспрепятственного пользования </a:t>
            </a:r>
            <a:r>
              <a:rPr lang="ru-RU" i="1" dirty="0" smtClean="0"/>
              <a:t>услугами. </a:t>
            </a:r>
            <a:r>
              <a:rPr lang="ru-RU" i="1" dirty="0"/>
              <a:t>Рассмотрены вопросы о создании доступной среды для инвалидов в Хабаровском крае.</a:t>
            </a:r>
          </a:p>
          <a:p>
            <a:pPr marL="0" indent="0" algn="just">
              <a:buNone/>
            </a:pPr>
            <a:r>
              <a:rPr lang="ru-RU" i="1" dirty="0" smtClean="0"/>
              <a:t>-Встреча </a:t>
            </a:r>
            <a:r>
              <a:rPr lang="ru-RU" i="1" dirty="0"/>
              <a:t>с транспортной прокуратурой Комсомольска-на-Амуре.</a:t>
            </a:r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заседании Совета при Губернаторе края по делам инвалидов под председательством заместителя Председателя Правительства края по социальным вопросам Никонова Е.Л.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Тема</a:t>
            </a:r>
            <a:r>
              <a:rPr lang="ru-RU" i="1" dirty="0"/>
              <a:t>: О создании </a:t>
            </a:r>
            <a:r>
              <a:rPr lang="ru-RU" i="1" dirty="0" err="1"/>
              <a:t>безбарьерной</a:t>
            </a:r>
            <a:r>
              <a:rPr lang="ru-RU" i="1" dirty="0"/>
              <a:t> среды в жилом фонде и благоустройстве общественных территорий с учетом потребностей инвалидов. Рассмотрены актуальные вопросы по созданию </a:t>
            </a:r>
            <a:r>
              <a:rPr lang="ru-RU" i="1" dirty="0" err="1"/>
              <a:t>безбарьерной</a:t>
            </a:r>
            <a:r>
              <a:rPr lang="ru-RU" i="1" dirty="0"/>
              <a:t> среды в жилом фонде и благоустройстве общественных территорий в Хабаровском крае с учётом потребностей инвалидов.</a:t>
            </a:r>
          </a:p>
          <a:p>
            <a:pPr marL="0" indent="0" algn="just">
              <a:buNone/>
            </a:pPr>
            <a:r>
              <a:rPr lang="ru-RU" i="1" dirty="0"/>
              <a:t> </a:t>
            </a:r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30025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опросе Дальневосточного федерального университета для определения потребностей  курсов дополнительного образования, для возможной адаптации для людей с ОВЗ  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вебинаре школы РООИ «Перспектива».</a:t>
            </a:r>
          </a:p>
          <a:p>
            <a:pPr marL="0" indent="0" algn="just">
              <a:buNone/>
            </a:pPr>
            <a:r>
              <a:rPr lang="ru-RU" i="1" dirty="0" smtClean="0"/>
              <a:t>   Тема</a:t>
            </a:r>
            <a:r>
              <a:rPr lang="ru-RU" i="1" dirty="0"/>
              <a:t>: Как помочь ребёнку с инвалидностью влиться в коллектив</a:t>
            </a:r>
            <a:r>
              <a:rPr lang="ru-RU" i="1" dirty="0" smtClean="0"/>
              <a:t>?;</a:t>
            </a:r>
          </a:p>
          <a:p>
            <a:pPr algn="just">
              <a:buFontTx/>
              <a:buChar char="-"/>
            </a:pPr>
            <a:r>
              <a:rPr lang="ru-RU" i="1" dirty="0" smtClean="0"/>
              <a:t>Участие </a:t>
            </a:r>
            <a:r>
              <a:rPr lang="ru-RU" i="1" dirty="0"/>
              <a:t>в опросе Автономной некоммерческой организации «Агентство стратегических инициатив по продвижению новых проектов» о трудоустройстве людей с инвалидностью. Опрос проводится с целью анализа рынка занятости людей с инвалидностью, количества уже трудоустроенных и желающих быть трудоустроенными, а также определение нужд и востребованных сфер трудоустройства людей с </a:t>
            </a:r>
            <a:r>
              <a:rPr lang="ru-RU" i="1" dirty="0" smtClean="0"/>
              <a:t>инвалидностью.</a:t>
            </a:r>
            <a:endParaRPr lang="ru-RU" i="1" dirty="0" smtClean="0"/>
          </a:p>
          <a:p>
            <a:pPr>
              <a:buFontTx/>
              <a:buChar char="-"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ОХКО ООО «ВОИ» </a:t>
            </a:r>
            <a:r>
              <a:rPr lang="ru-RU" i="1" dirty="0" smtClean="0"/>
              <a:t>Комсомольского района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71358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i="1" dirty="0" smtClean="0"/>
              <a:t>Участие в видеоконференции с Краевым государственным автономным образовательном учреждении дополнительного профессионального образования «Хабаровский краевой институт развития образования»</a:t>
            </a:r>
          </a:p>
          <a:p>
            <a:pPr>
              <a:buFontTx/>
              <a:buChar char="-"/>
            </a:pPr>
            <a:r>
              <a:rPr lang="ru-RU" i="1" dirty="0"/>
              <a:t>Информационные встречи со специалистами КГКУ ЦЗН г. Комсомольска-на-Амуре и Комсомольского района о квотируемых рабочих местах</a:t>
            </a:r>
            <a:r>
              <a:rPr lang="ru-RU" i="1" dirty="0" smtClean="0"/>
              <a:t>;</a:t>
            </a:r>
          </a:p>
          <a:p>
            <a:pPr marL="0" indent="0">
              <a:buNone/>
            </a:pPr>
            <a:r>
              <a:rPr lang="ru-RU" i="1" dirty="0" smtClean="0"/>
              <a:t>Тема: Проведение Чемпионата Хабаровского края «</a:t>
            </a:r>
            <a:r>
              <a:rPr lang="ru-RU" i="1" dirty="0" err="1" smtClean="0"/>
              <a:t>Абилимпикс</a:t>
            </a:r>
            <a:r>
              <a:rPr lang="ru-RU" i="1" dirty="0" smtClean="0"/>
              <a:t>» </a:t>
            </a:r>
          </a:p>
          <a:p>
            <a:pPr marL="0" indent="0">
              <a:buNone/>
            </a:pPr>
            <a:r>
              <a:rPr lang="ru-RU" i="1" dirty="0" smtClean="0"/>
              <a:t>- Участие в заседании «Круглого стола»  с Комитетом по труду и занятости населения Правительства Хабаровского края.</a:t>
            </a:r>
          </a:p>
          <a:p>
            <a:pPr marL="0" indent="0">
              <a:buNone/>
            </a:pPr>
            <a:r>
              <a:rPr lang="ru-RU" i="1" dirty="0" smtClean="0"/>
              <a:t>Тема: Трудоустройства людей с инвалидностью в Хабаровском крае, в том числе с применением работодателями альтернативных форм выполнения квоты для приёма на работу инвалидов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96528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-С </a:t>
            </a:r>
            <a:r>
              <a:rPr lang="ru-RU" i="1" dirty="0"/>
              <a:t>КГКУ ЦЗН г. Комсомольска-на-Амуре и Комсомольского района достигнуто соглашение о сотрудничестве в информировании граждан с инвалидностью о перечне вакансий на квотируемые рабочие места по г. Комсомольску-на-Амуре и Комсомольскому району, таким образом ЦЗН ежемесячно направляет сведения о вакансиях, а организация</a:t>
            </a:r>
          </a:p>
          <a:p>
            <a:pPr marL="0" indent="0" algn="just">
              <a:buNone/>
            </a:pPr>
            <a:r>
              <a:rPr lang="ru-RU" i="1" dirty="0"/>
              <a:t>«ВОИ» размещает информацию в группах мессенджера </a:t>
            </a:r>
            <a:r>
              <a:rPr lang="ru-RU" i="1" dirty="0" err="1"/>
              <a:t>WhatsApp</a:t>
            </a:r>
            <a:r>
              <a:rPr lang="ru-RU" i="1" dirty="0"/>
              <a:t>, группах «ВОИ» г. Комсомольска-на-Амуре и Комсомольского района в социальных сетях.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4285585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i="1" dirty="0"/>
              <a:t>Наиболее значимые достижения людей с инвалидностью - членов ВОИ (призовые места на </a:t>
            </a:r>
            <a:r>
              <a:rPr lang="ru-RU" i="1" dirty="0" smtClean="0"/>
              <a:t>Всероссийских </a:t>
            </a:r>
            <a:r>
              <a:rPr lang="ru-RU" i="1" dirty="0"/>
              <a:t>спортивных мероприятиях в 2023 году) </a:t>
            </a:r>
            <a:r>
              <a:rPr lang="ru-RU" i="1" dirty="0" smtClean="0"/>
              <a:t>;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/>
              <a:t>Чемпионат России по игре дартс среди лиц с поражением ОДА состоялся с 11 по 13 ноября в г. Челябинск.</a:t>
            </a:r>
          </a:p>
          <a:p>
            <a:pPr marL="0" indent="0" algn="just">
              <a:buNone/>
            </a:pPr>
            <a:r>
              <a:rPr lang="ru-RU" b="1" i="1" dirty="0" smtClean="0"/>
              <a:t>Член ВОИ Комсомольского района - педагог </a:t>
            </a:r>
            <a:r>
              <a:rPr lang="ru-RU" b="1" i="1" dirty="0"/>
              <a:t>дополнительного образования центра развития творчества детей и юношества Комсомольского района Минаев В.П. занял III место в дисциплине – дартс «Большой раунд» и «Сектор «20</a:t>
            </a:r>
            <a:r>
              <a:rPr lang="ru-RU" b="1" i="1" dirty="0" smtClean="0"/>
              <a:t>».</a:t>
            </a:r>
          </a:p>
          <a:p>
            <a:pPr marL="0" indent="0" algn="just">
              <a:buNone/>
            </a:pPr>
            <a:r>
              <a:rPr lang="ru-RU" b="1" i="1" dirty="0" smtClean="0"/>
              <a:t>Количество </a:t>
            </a:r>
            <a:r>
              <a:rPr lang="ru-RU" b="1" i="1" dirty="0"/>
              <a:t>спортивных </a:t>
            </a:r>
            <a:r>
              <a:rPr lang="ru-RU" b="1" i="1" dirty="0" smtClean="0"/>
              <a:t>мероприятий – 37                                                                                                                                          </a:t>
            </a:r>
            <a:r>
              <a:rPr lang="ru-RU" b="1" i="1" dirty="0" smtClean="0"/>
              <a:t>мероприятий . </a:t>
            </a:r>
            <a:r>
              <a:rPr lang="ru-RU" b="1" i="1" dirty="0" smtClean="0"/>
              <a:t>Участников 164 </a:t>
            </a:r>
            <a:r>
              <a:rPr lang="ru-RU" b="1" i="1" dirty="0" smtClean="0"/>
              <a:t>человека.</a:t>
            </a:r>
            <a:endParaRPr lang="ru-RU" b="1" i="1" dirty="0" smtClean="0"/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«ВОИ» Комсомольского района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23153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 smtClean="0"/>
              <a:t>Наименование наиболее значимых спортивных мероприятий межрегионального и регионального уровня, состоявшиеся в 2023 г. </a:t>
            </a:r>
          </a:p>
          <a:p>
            <a:pPr marL="0" indent="0" algn="just">
              <a:buNone/>
            </a:pPr>
            <a:r>
              <a:rPr lang="ru-RU" i="1" dirty="0"/>
              <a:t>Открытый чемпионат и первенство ХКСАШПСР по спорту лиц с ПОДА и ЛИН (дисциплина лыжные гонки).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Открытый </a:t>
            </a:r>
            <a:r>
              <a:rPr lang="ru-RU" i="1" dirty="0"/>
              <a:t>кубок КГБУ ХКСАШПСР по спорту лиц с ПОДА (дисциплина дартс).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«Чемпионат </a:t>
            </a:r>
            <a:r>
              <a:rPr lang="ru-RU" i="1" dirty="0"/>
              <a:t>Хабаровского края по спорту лиц с ПОДА по пулевой </a:t>
            </a:r>
            <a:r>
              <a:rPr lang="ru-RU" i="1" dirty="0" smtClean="0"/>
              <a:t>стрельбе</a:t>
            </a:r>
            <a:r>
              <a:rPr lang="ru-RU" i="1" dirty="0" smtClean="0"/>
              <a:t>».</a:t>
            </a:r>
            <a:endParaRPr lang="ru-RU" i="1" dirty="0"/>
          </a:p>
          <a:p>
            <a:pPr marL="0" indent="0" algn="just">
              <a:buNone/>
            </a:pPr>
            <a:r>
              <a:rPr lang="ru-RU" i="1" dirty="0" smtClean="0"/>
              <a:t>«Соревнования </a:t>
            </a:r>
            <a:r>
              <a:rPr lang="ru-RU" i="1" dirty="0"/>
              <a:t>по </a:t>
            </a:r>
            <a:r>
              <a:rPr lang="ru-RU" i="1" dirty="0" smtClean="0"/>
              <a:t>стрельбе», «Соревнования </a:t>
            </a:r>
            <a:r>
              <a:rPr lang="ru-RU" i="1" dirty="0"/>
              <a:t>по </a:t>
            </a:r>
            <a:r>
              <a:rPr lang="ru-RU" i="1" dirty="0" err="1" smtClean="0"/>
              <a:t>дартсу</a:t>
            </a:r>
            <a:r>
              <a:rPr lang="ru-RU" i="1" dirty="0" smtClean="0"/>
              <a:t>». 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«Физкультурно-спортивный </a:t>
            </a:r>
            <a:r>
              <a:rPr lang="ru-RU" i="1" dirty="0"/>
              <a:t>фестиваль среди </a:t>
            </a:r>
            <a:r>
              <a:rPr lang="ru-RU" i="1" dirty="0" smtClean="0"/>
              <a:t>инвалидов </a:t>
            </a:r>
            <a:r>
              <a:rPr lang="ru-RU" i="1" dirty="0"/>
              <a:t>с нарушением функций опорно-двигательного </a:t>
            </a:r>
            <a:r>
              <a:rPr lang="ru-RU" i="1" dirty="0" smtClean="0"/>
              <a:t>аппарата», дартс, </a:t>
            </a:r>
            <a:r>
              <a:rPr lang="ru-RU" i="1" dirty="0" err="1" smtClean="0"/>
              <a:t>бочча</a:t>
            </a:r>
            <a:r>
              <a:rPr lang="ru-RU" i="1" dirty="0" smtClean="0"/>
              <a:t>, настольный теннис, пауэрлифтинг, </a:t>
            </a:r>
            <a:r>
              <a:rPr lang="ru-RU" i="1" dirty="0" smtClean="0"/>
              <a:t>шахматы, гонки на колясках, фигурное вождение коляски.</a:t>
            </a:r>
            <a:endParaRPr lang="ru-RU" i="1" dirty="0" smtClean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«ВОИ» Комсомольского района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368974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93" y="1817620"/>
            <a:ext cx="10271751" cy="4174186"/>
          </a:xfrm>
        </p:spPr>
        <p:txBody>
          <a:bodyPr>
            <a:normAutofit fontScale="85000" lnSpcReduction="10000"/>
          </a:bodyPr>
          <a:lstStyle/>
          <a:p>
            <a:pPr algn="just">
              <a:buFontTx/>
              <a:buChar char="-"/>
            </a:pPr>
            <a:r>
              <a:rPr lang="ru-RU" i="1" dirty="0" smtClean="0"/>
              <a:t>19 </a:t>
            </a:r>
            <a:r>
              <a:rPr lang="ru-RU" i="1" dirty="0"/>
              <a:t>октября в Физкультурно-оздоровительном комплексе им. Ивана Трегубова прошло рабочее совещание по вопросу дальнейшего взаимодействия по развитию адаптивного спорта на территории города с представителями Краевого государственного бюджетного  учреждения дополнительного образования "Хабаровская краевая  спортивно-адаптивная школа </a:t>
            </a:r>
            <a:r>
              <a:rPr lang="ru-RU" i="1" dirty="0" err="1"/>
              <a:t>паралимпийского</a:t>
            </a:r>
            <a:r>
              <a:rPr lang="ru-RU" i="1" dirty="0"/>
              <a:t> и </a:t>
            </a:r>
            <a:r>
              <a:rPr lang="ru-RU" i="1" dirty="0" err="1"/>
              <a:t>сурдлимпийского</a:t>
            </a:r>
            <a:r>
              <a:rPr lang="ru-RU" i="1" dirty="0"/>
              <a:t> </a:t>
            </a:r>
            <a:r>
              <a:rPr lang="ru-RU" i="1" dirty="0" smtClean="0"/>
              <a:t>резерва».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/>
              <a:t>Подведены итоги краевого этапа Всероссийского конкурса профессионального мастерства среди педагогических работников, осуществляющих обучение детей по дополнительным общеобразовательным программам в области физической культуры и спорта.</a:t>
            </a:r>
          </a:p>
          <a:p>
            <a:pPr marL="0" indent="0" algn="just">
              <a:buNone/>
            </a:pPr>
            <a:r>
              <a:rPr lang="ru-RU" i="1" dirty="0" smtClean="0"/>
              <a:t>Член ВОИ Комсомольского района, педагог </a:t>
            </a:r>
            <a:r>
              <a:rPr lang="ru-RU" i="1" dirty="0"/>
              <a:t>дополнительного образования центра развития творчества детей и юношества Комсомольского </a:t>
            </a:r>
            <a:r>
              <a:rPr lang="ru-RU" i="1" dirty="0" smtClean="0"/>
              <a:t>района Минаев </a:t>
            </a:r>
            <a:r>
              <a:rPr lang="ru-RU" i="1" dirty="0"/>
              <a:t>Виктор Петрович занял 3 место в номинации «Искусство быть тренером-преподавателем</a:t>
            </a:r>
            <a:r>
              <a:rPr lang="ru-RU" i="1" dirty="0" smtClean="0"/>
              <a:t>».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975603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637881"/>
            <a:ext cx="10586290" cy="4513927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i="1" dirty="0" smtClean="0"/>
              <a:t>В </a:t>
            </a:r>
            <a:r>
              <a:rPr lang="ru-RU" i="1" dirty="0"/>
              <a:t>пос. Молодёжный Комсомольского </a:t>
            </a:r>
            <a:r>
              <a:rPr lang="ru-RU" i="1" dirty="0" smtClean="0"/>
              <a:t>района 13 октября </a:t>
            </a:r>
            <a:r>
              <a:rPr lang="ru-RU" i="1" dirty="0"/>
              <a:t>прошёл районный фестиваль спортивно-художественного творчества, посвященный </a:t>
            </a:r>
            <a:r>
              <a:rPr lang="ru-RU" i="1" dirty="0" smtClean="0"/>
              <a:t>«Международному </a:t>
            </a:r>
            <a:r>
              <a:rPr lang="ru-RU" i="1" dirty="0"/>
              <a:t>дню </a:t>
            </a:r>
            <a:r>
              <a:rPr lang="ru-RU" i="1" dirty="0" smtClean="0"/>
              <a:t>инвалидов» </a:t>
            </a:r>
            <a:r>
              <a:rPr lang="ru-RU" i="1" dirty="0"/>
              <a:t>и 85-ой годовщине со Дня образования Хабаровского края.</a:t>
            </a:r>
          </a:p>
          <a:p>
            <a:pPr marL="0" indent="0" algn="just">
              <a:buNone/>
            </a:pPr>
            <a:r>
              <a:rPr lang="ru-RU" i="1" dirty="0"/>
              <a:t>Фестиваль встречал 110 участников разных возрастов – как выступающих уже не первый раз, так и новичков.</a:t>
            </a:r>
          </a:p>
          <a:p>
            <a:pPr marL="0" indent="0" algn="just">
              <a:buNone/>
            </a:pPr>
            <a:r>
              <a:rPr lang="ru-RU" i="1" dirty="0" smtClean="0"/>
              <a:t>В </a:t>
            </a:r>
            <a:r>
              <a:rPr lang="ru-RU" i="1" dirty="0"/>
              <a:t>данном фестивале наша организация принимала непосредственное участие совместно с Администрацией Комсомольского муниципального района, призы спортсменам и сладкие презенты детям были представлены </a:t>
            </a:r>
            <a:r>
              <a:rPr lang="ru-RU" i="1" dirty="0" smtClean="0"/>
              <a:t>ВОИ </a:t>
            </a:r>
            <a:r>
              <a:rPr lang="ru-RU" i="1" dirty="0"/>
              <a:t>Комсомольского района.</a:t>
            </a:r>
          </a:p>
          <a:p>
            <a:pPr marL="0" indent="0" algn="just">
              <a:buNone/>
            </a:pPr>
            <a:r>
              <a:rPr lang="ru-RU" i="1" dirty="0"/>
              <a:t>Фестиваль был разделён на два блока: творческие номера и спортивные дисциплины.</a:t>
            </a:r>
          </a:p>
          <a:p>
            <a:pPr marL="0" indent="0" algn="just">
              <a:buNone/>
            </a:pPr>
            <a:r>
              <a:rPr lang="ru-RU" i="1" dirty="0"/>
              <a:t>Спортивные дисциплины были по </a:t>
            </a:r>
            <a:r>
              <a:rPr lang="ru-RU" i="1" dirty="0" err="1"/>
              <a:t>Дартсу</a:t>
            </a:r>
            <a:r>
              <a:rPr lang="ru-RU" i="1" dirty="0"/>
              <a:t>, пулевой стрельбе и шашкам. </a:t>
            </a:r>
          </a:p>
          <a:p>
            <a:pPr marL="0" indent="0" algn="just">
              <a:buNone/>
            </a:pPr>
            <a:r>
              <a:rPr lang="ru-RU" i="1" dirty="0"/>
              <a:t> </a:t>
            </a:r>
            <a:r>
              <a:rPr lang="ru-RU" i="1" dirty="0" smtClean="0"/>
              <a:t>Участники </a:t>
            </a:r>
            <a:r>
              <a:rPr lang="ru-RU" i="1" dirty="0"/>
              <a:t>подготовили интересные творческие номера: играли на музыкальных инструментах, читали стихи, исполняли песни и танцевали</a:t>
            </a:r>
            <a:r>
              <a:rPr lang="ru-RU" i="1" dirty="0" smtClean="0"/>
              <a:t>.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85775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622612"/>
            <a:ext cx="10586290" cy="45291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Постоянным участником культурных мероприятий уже не первый год является член ВОИ Комсомольского района Стадник Андрей Владимирович.</a:t>
            </a:r>
          </a:p>
          <a:p>
            <a:pPr marL="0" indent="0" algn="just">
              <a:buNone/>
            </a:pPr>
            <a:r>
              <a:rPr lang="ru-RU" i="1" dirty="0" smtClean="0"/>
              <a:t>«Ночь культуры» - « Дворец культуры «Алмаз», г</a:t>
            </a:r>
            <a:r>
              <a:rPr lang="ru-RU" i="1" dirty="0"/>
              <a:t>. Комсомольск-на-Амуре. Мастер-класс по игре на этнических инструментах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  <p:pic>
        <p:nvPicPr>
          <p:cNvPr id="6" name="МастерКласс Андре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81764" y="3579504"/>
            <a:ext cx="1564622" cy="2781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6386" y="3579504"/>
            <a:ext cx="4887658" cy="27493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4044" y="3577149"/>
            <a:ext cx="4379647" cy="274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86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622612"/>
            <a:ext cx="10586290" cy="45291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Кроме этого были проведены следующие мероприятия:</a:t>
            </a:r>
          </a:p>
          <a:p>
            <a:pPr algn="just">
              <a:buFontTx/>
              <a:buChar char="-"/>
            </a:pPr>
            <a:r>
              <a:rPr lang="ru-RU" i="1" dirty="0" smtClean="0"/>
              <a:t>Поездка на теплоходе «ОМ» по </a:t>
            </a:r>
            <a:r>
              <a:rPr lang="ru-RU" i="1" dirty="0" smtClean="0"/>
              <a:t>Амуру;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Экскурсия в «Амурский дендрарий</a:t>
            </a:r>
            <a:r>
              <a:rPr lang="ru-RU" i="1" dirty="0" smtClean="0"/>
              <a:t>»;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Экскурсия в «Ботанический сад» г. </a:t>
            </a:r>
            <a:r>
              <a:rPr lang="ru-RU" i="1" dirty="0" smtClean="0"/>
              <a:t>Амурск;</a:t>
            </a:r>
            <a:endParaRPr lang="ru-RU" i="1" dirty="0" smtClean="0"/>
          </a:p>
          <a:p>
            <a:pPr algn="just">
              <a:buFontTx/>
              <a:buChar char="-"/>
            </a:pPr>
            <a:r>
              <a:rPr lang="ru-RU" i="1" dirty="0" smtClean="0"/>
              <a:t>Экскурсия в краеведческий музей пос. </a:t>
            </a:r>
            <a:r>
              <a:rPr lang="ru-RU" i="1" dirty="0" smtClean="0"/>
              <a:t>Солнечный.</a:t>
            </a:r>
            <a:endParaRPr lang="ru-RU" i="1" dirty="0" smtClean="0"/>
          </a:p>
          <a:p>
            <a:pPr marL="0" indent="0" algn="just">
              <a:buNone/>
            </a:pPr>
            <a:endParaRPr lang="ru-RU" i="1" dirty="0" smtClean="0"/>
          </a:p>
          <a:p>
            <a:pPr marL="0" indent="0" algn="just">
              <a:buNone/>
            </a:pPr>
            <a:endParaRPr lang="ru-RU" i="1" dirty="0" smtClean="0"/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r>
              <a:rPr lang="ru-RU" i="1" dirty="0" smtClean="0"/>
              <a:t>Количество </a:t>
            </a:r>
            <a:r>
              <a:rPr lang="ru-RU" i="1" dirty="0"/>
              <a:t>мероприятий 5, участников 23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54545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22" y="377764"/>
            <a:ext cx="6690603" cy="129022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Информирование общества о положении инвалидов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667986"/>
            <a:ext cx="10417241" cy="4858320"/>
          </a:xfrm>
        </p:spPr>
        <p:txBody>
          <a:bodyPr/>
          <a:lstStyle/>
          <a:p>
            <a:pPr marL="0" indent="0" algn="just">
              <a:buNone/>
            </a:pPr>
            <a:r>
              <a:rPr lang="ru-RU" i="1" dirty="0" smtClean="0"/>
              <a:t>Самым посещаемым ресурсом нашей организации является группа в </a:t>
            </a:r>
            <a:r>
              <a:rPr lang="ru-RU" i="1" dirty="0" err="1" smtClean="0"/>
              <a:t>соцсети</a:t>
            </a:r>
            <a:r>
              <a:rPr lang="ru-RU" i="1" dirty="0" smtClean="0"/>
              <a:t> «Одноклассники». На втором месте аккаунт в «</a:t>
            </a:r>
            <a:r>
              <a:rPr lang="ru-RU" i="1" dirty="0" err="1" smtClean="0"/>
              <a:t>Телеграм</a:t>
            </a:r>
            <a:r>
              <a:rPr lang="ru-RU" i="1" dirty="0" smtClean="0"/>
              <a:t>».</a:t>
            </a:r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</a:t>
            </a:r>
            <a:r>
              <a:rPr lang="ru-RU" i="1" dirty="0"/>
              <a:t>ВОИ </a:t>
            </a:r>
            <a:r>
              <a:rPr lang="ru-RU" i="1" dirty="0" smtClean="0"/>
              <a:t>Комсомольского района</a:t>
            </a:r>
            <a:endParaRPr lang="ru-RU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662" y="2558283"/>
            <a:ext cx="3126080" cy="37147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7742" y="2558282"/>
            <a:ext cx="6285713" cy="37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7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22" y="377764"/>
            <a:ext cx="6690603" cy="129022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Информирование общества о положении инвалидов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667986"/>
            <a:ext cx="10417241" cy="4858320"/>
          </a:xfrm>
        </p:spPr>
        <p:txBody>
          <a:bodyPr/>
          <a:lstStyle/>
          <a:p>
            <a:pPr marL="0" indent="0" algn="just">
              <a:buNone/>
            </a:pPr>
            <a:r>
              <a:rPr lang="ru-RU" i="1" dirty="0" smtClean="0"/>
              <a:t>Важной составляющей нашей информационной работы является сайт ВОИ г. Комсомольска-на-Амуре. По нашей общей договоренности размещается и информация</a:t>
            </a:r>
            <a:r>
              <a:rPr lang="ru-RU" i="1" dirty="0"/>
              <a:t> </a:t>
            </a:r>
            <a:r>
              <a:rPr lang="ru-RU" i="1" dirty="0" smtClean="0"/>
              <a:t>ВОИ Комсомольского района.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</a:t>
            </a:r>
            <a:r>
              <a:rPr lang="ru-RU" i="1" dirty="0"/>
              <a:t>ВОИ </a:t>
            </a:r>
            <a:r>
              <a:rPr lang="ru-RU" i="1" dirty="0" smtClean="0"/>
              <a:t>Комсомольского района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1698" y="2859741"/>
            <a:ext cx="5033050" cy="3730469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xmlns="" val="72283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35584"/>
            <a:ext cx="9510526" cy="400164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i="1" dirty="0"/>
              <a:t>- Участие в </a:t>
            </a:r>
            <a:r>
              <a:rPr lang="ru-RU" i="1" dirty="0" err="1"/>
              <a:t>вебинаре</a:t>
            </a:r>
            <a:r>
              <a:rPr lang="ru-RU" i="1" dirty="0"/>
              <a:t> с заместителем руководителя Федерального центра научно методического  и методологического сопровождения развития системы комплексной реабилитации и абилитации инвалидов и детей инвалидов.</a:t>
            </a:r>
          </a:p>
          <a:p>
            <a:pPr marL="0" indent="0" algn="just">
              <a:buNone/>
            </a:pPr>
            <a:r>
              <a:rPr lang="ru-RU" i="1" dirty="0"/>
              <a:t>Тема: Актуальные вопросы медико-социальной </a:t>
            </a:r>
            <a:r>
              <a:rPr lang="ru-RU" i="1" dirty="0" smtClean="0"/>
              <a:t>экспертизы.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Совещание </a:t>
            </a:r>
            <a:r>
              <a:rPr lang="ru-RU" i="1" dirty="0"/>
              <a:t>с Краевым государственным бюджетным учреждением дополнительного образования «Хабаровская краевая спортивно-адаптивная школа </a:t>
            </a:r>
            <a:r>
              <a:rPr lang="ru-RU" i="1" dirty="0" err="1"/>
              <a:t>паралимпийского</a:t>
            </a:r>
            <a:r>
              <a:rPr lang="ru-RU" i="1" dirty="0"/>
              <a:t> и </a:t>
            </a:r>
            <a:r>
              <a:rPr lang="ru-RU" i="1" dirty="0" err="1"/>
              <a:t>сурдлимпийского</a:t>
            </a:r>
            <a:r>
              <a:rPr lang="ru-RU" i="1" dirty="0"/>
              <a:t> резерва</a:t>
            </a:r>
            <a:r>
              <a:rPr lang="ru-RU" i="1" dirty="0" smtClean="0"/>
              <a:t>» </a:t>
            </a:r>
            <a:r>
              <a:rPr lang="ru-RU" i="1" dirty="0"/>
              <a:t>по вопросу дальнейшего взаимодействия по развитию адаптивного спорта на территории города </a:t>
            </a:r>
            <a:r>
              <a:rPr lang="ru-RU" i="1" dirty="0" smtClean="0"/>
              <a:t>Комсомольска-на-Амуре.</a:t>
            </a:r>
            <a:endParaRPr lang="ru-RU" i="1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i="1" dirty="0" smtClean="0"/>
              <a:t>Особо значимыми достижениями являются: представители ВОИ Комсомольского района впервые вошли в состав комиссии районной администрации по приемке </a:t>
            </a:r>
            <a:r>
              <a:rPr lang="ru-RU" b="1" i="1" dirty="0" smtClean="0"/>
              <a:t>общественных </a:t>
            </a:r>
            <a:r>
              <a:rPr lang="ru-RU" b="1" i="1" dirty="0" smtClean="0"/>
              <a:t>пространств. Налажено тесное рабочее взаимодействие с краевым транспортным прокурором, руководством филиала Социального фонда России</a:t>
            </a:r>
            <a:r>
              <a:rPr lang="ru-RU" b="1" i="1" dirty="0" smtClean="0"/>
              <a:t>, с руководством  центра Социальной поддержки населения по г. Комсомольску-на-Амуре и Комсомольскому району, с Администрацией по Комсомольскому району, с главами сельских поселений, ЦЗН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7113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735584"/>
            <a:ext cx="9510526" cy="40016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/>
              <a:t>- Участие в IX Всероссийском фотоконкурсе  «Без барьеров» Всероссийского общества инвалидов и Союза фотохудожников России. </a:t>
            </a:r>
          </a:p>
          <a:p>
            <a:pPr marL="0" indent="0" algn="just">
              <a:buNone/>
            </a:pPr>
            <a:r>
              <a:rPr lang="ru-RU" i="1" dirty="0"/>
              <a:t>Цель конкурса - привлечение внимания общества к проблемам людей с инвалидностью. </a:t>
            </a:r>
            <a:r>
              <a:rPr lang="ru-RU" i="1" dirty="0" smtClean="0"/>
              <a:t>Задача </a:t>
            </a:r>
            <a:r>
              <a:rPr lang="ru-RU" i="1" dirty="0"/>
              <a:t>Конкурса - раскрыть талант человека с инвалидностью и показать обществу, что люди могут достигать значительных успехов в разных сферах жизни, несмотря на барьеры и </a:t>
            </a:r>
            <a:r>
              <a:rPr lang="ru-RU" i="1" dirty="0" smtClean="0"/>
              <a:t>преграды.</a:t>
            </a:r>
            <a:endParaRPr lang="ru-RU" i="1" dirty="0"/>
          </a:p>
          <a:p>
            <a:pPr marL="0" indent="0" algn="just">
              <a:buNone/>
            </a:pPr>
            <a:endParaRPr lang="ru-RU" i="1" dirty="0"/>
          </a:p>
          <a:p>
            <a:pPr marL="0" indent="0" algn="just">
              <a:buNone/>
            </a:pPr>
            <a:endParaRPr lang="ru-RU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88914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0228" y="1750413"/>
            <a:ext cx="2896738" cy="4097484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0306" y="1750413"/>
            <a:ext cx="2896739" cy="40974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7045" y="1750413"/>
            <a:ext cx="2906914" cy="411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456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460" y="1578575"/>
            <a:ext cx="3552065" cy="483650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0019" y="1562101"/>
            <a:ext cx="3431441" cy="486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106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571500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686758"/>
            <a:ext cx="8319086" cy="181992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i="1" dirty="0" smtClean="0"/>
              <a:t>КГКУ «Центр социальной поддержки населения по г. </a:t>
            </a:r>
            <a:r>
              <a:rPr lang="ru-RU" i="1" dirty="0"/>
              <a:t>Комсомольску-на-Амуре (Отдел социальной поддержки населения по Комсомольскому </a:t>
            </a:r>
            <a:r>
              <a:rPr lang="ru-RU" i="1" dirty="0" smtClean="0"/>
              <a:t>району в структуре учреждения</a:t>
            </a:r>
            <a:r>
              <a:rPr lang="ru-RU" i="1" dirty="0" smtClean="0"/>
              <a:t>).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dirty="0" smtClean="0"/>
              <a:t>Администрация Комсомольского </a:t>
            </a:r>
            <a:r>
              <a:rPr lang="ru-RU" i="1" dirty="0" smtClean="0"/>
              <a:t>района.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360" y="3801035"/>
            <a:ext cx="6437880" cy="12700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5859" y="2693457"/>
            <a:ext cx="2571462" cy="30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613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267798455"/>
              </p:ext>
            </p:extLst>
          </p:nvPr>
        </p:nvGraphicFramePr>
        <p:xfrm>
          <a:off x="546354" y="1907289"/>
          <a:ext cx="1073780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xmlns="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xmlns="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xmlns="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 </a:t>
            </a:r>
            <a:endParaRPr lang="ru-RU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98724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07" y="523879"/>
            <a:ext cx="8794612" cy="112172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Финансовый отчет о деятельности региональных и местных организаций ВОИ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3EB7D258-D2E5-E508-65EF-16F3FC7545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03732979"/>
              </p:ext>
            </p:extLst>
          </p:nvPr>
        </p:nvGraphicFramePr>
        <p:xfrm>
          <a:off x="642351" y="1929184"/>
          <a:ext cx="10768440" cy="4550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>
                  <a:extLst>
                    <a:ext uri="{9D8B030D-6E8A-4147-A177-3AD203B41FA5}">
                      <a16:colId xmlns:a16="http://schemas.microsoft.com/office/drawing/2014/main" xmlns="" val="4219615219"/>
                    </a:ext>
                  </a:extLst>
                </a:gridCol>
                <a:gridCol w="6680488">
                  <a:extLst>
                    <a:ext uri="{9D8B030D-6E8A-4147-A177-3AD203B41FA5}">
                      <a16:colId xmlns:a16="http://schemas.microsoft.com/office/drawing/2014/main" xmlns="" val="2501682727"/>
                    </a:ext>
                  </a:extLst>
                </a:gridCol>
                <a:gridCol w="3439602">
                  <a:extLst>
                    <a:ext uri="{9D8B030D-6E8A-4147-A177-3AD203B41FA5}">
                      <a16:colId xmlns:a16="http://schemas.microsoft.com/office/drawing/2014/main" xmlns="" val="3320967747"/>
                    </a:ext>
                  </a:extLst>
                </a:gridCol>
              </a:tblGrid>
              <a:tr h="42614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5393039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проведение мероприятий по социальной интеграции инвалидов (спорт, культура, туризм)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Общая сумма расходов за 2023 год региональных и местных организаций ВОИ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2959556"/>
                  </a:ext>
                </a:extLst>
              </a:tr>
              <a:tr h="604733">
                <a:tc>
                  <a:txBody>
                    <a:bodyPr/>
                    <a:lstStyle/>
                    <a:p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участие инвалидов в реабилитационных и </a:t>
                      </a:r>
                      <a:r>
                        <a:rPr lang="ru-RU" sz="1600" dirty="0" err="1"/>
                        <a:t>абилитационных</a:t>
                      </a:r>
                      <a:r>
                        <a:rPr lang="ru-RU" sz="1600" dirty="0"/>
                        <a:t> мероприятиях (проезд, проживание и питание)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195529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для сохранения занятости инвалидов на  предприятиях организаций ВОИ </a:t>
                      </a:r>
                    </a:p>
                    <a:p>
                      <a:r>
                        <a:rPr lang="ru-RU" sz="1600" dirty="0"/>
                        <a:t>(в том числе модернизация рабочих мест)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4702232"/>
                  </a:ext>
                </a:extLst>
              </a:tr>
              <a:tr h="610488">
                <a:tc>
                  <a:txBody>
                    <a:bodyPr/>
                    <a:lstStyle/>
                    <a:p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Фонд оплаты труда со страховыми взносами в региональной и местных организациях ВОИ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108274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Административно-хозяйственные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1621073"/>
                  </a:ext>
                </a:extLst>
              </a:tr>
              <a:tr h="410944">
                <a:tc>
                  <a:txBody>
                    <a:bodyPr/>
                    <a:lstStyle/>
                    <a:p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4361406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242625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Название РО ВОИ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13524F-4194-1EBD-8B2B-F83A4DCDB50D}"/>
              </a:ext>
            </a:extLst>
          </p:cNvPr>
          <p:cNvSpPr txBox="1"/>
          <p:nvPr/>
        </p:nvSpPr>
        <p:spPr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xmlns="" val="928144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ОХКО ООО ВОИ Комсомольского района</a:t>
            </a:r>
            <a:endParaRPr lang="ru-RU" i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7A7CB5D-FC08-3309-A85D-EFD3FF4F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Общий </a:t>
            </a:r>
            <a:r>
              <a:rPr lang="ru-RU" i="1" dirty="0"/>
              <a:t>номер телефона </a:t>
            </a:r>
            <a:r>
              <a:rPr lang="ru-RU" i="1" dirty="0" smtClean="0"/>
              <a:t>организации: </a:t>
            </a:r>
            <a:r>
              <a:rPr lang="ru-RU" i="1" dirty="0"/>
              <a:t>+</a:t>
            </a:r>
            <a:r>
              <a:rPr lang="ru-RU" i="1" dirty="0" smtClean="0"/>
              <a:t>7(4217)522618, +79841739825</a:t>
            </a:r>
            <a:endParaRPr lang="ru-RU" i="1" dirty="0"/>
          </a:p>
          <a:p>
            <a:r>
              <a:rPr lang="ru-RU" i="1" dirty="0"/>
              <a:t>Адрес </a:t>
            </a:r>
            <a:r>
              <a:rPr lang="ru-RU" i="1" dirty="0" smtClean="0"/>
              <a:t>сайта: </a:t>
            </a:r>
            <a:r>
              <a:rPr lang="en-US" i="1" dirty="0" smtClean="0">
                <a:hlinkClick r:id="rId2"/>
              </a:rPr>
              <a:t>http</a:t>
            </a:r>
            <a:r>
              <a:rPr lang="en-US" i="1" dirty="0">
                <a:hlinkClick r:id="rId2"/>
              </a:rPr>
              <a:t>://</a:t>
            </a:r>
            <a:r>
              <a:rPr lang="ru-RU" i="1" dirty="0">
                <a:hlinkClick r:id="rId2"/>
              </a:rPr>
              <a:t>вои-</a:t>
            </a:r>
            <a:r>
              <a:rPr lang="ru-RU" i="1" dirty="0" err="1">
                <a:hlinkClick r:id="rId2"/>
              </a:rPr>
              <a:t>кмс.рф</a:t>
            </a:r>
            <a:r>
              <a:rPr lang="ru-RU" i="1" dirty="0" smtClean="0">
                <a:hlinkClick r:id="rId2"/>
              </a:rPr>
              <a:t>/</a:t>
            </a: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pPr>
              <a:spcBef>
                <a:spcPts val="0"/>
              </a:spcBef>
            </a:pPr>
            <a:r>
              <a:rPr lang="ru-RU" i="1" dirty="0"/>
              <a:t>Актуальные страницы в социальных </a:t>
            </a:r>
            <a:r>
              <a:rPr lang="ru-RU" i="1" dirty="0" smtClean="0"/>
              <a:t>сетях: 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/>
          </a:p>
          <a:p>
            <a:pPr marL="0" indent="0">
              <a:spcBef>
                <a:spcPts val="0"/>
              </a:spcBef>
              <a:buNone/>
            </a:pPr>
            <a:r>
              <a:rPr lang="en-US" i="1" dirty="0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ok.ru/group51999664308423</a:t>
            </a:r>
            <a:r>
              <a:rPr lang="ru-RU" i="1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«Одноклассники»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hlinkClick r:id="rId4"/>
              </a:rPr>
              <a:t>https://</a:t>
            </a:r>
            <a:r>
              <a:rPr lang="en-US" i="1" dirty="0" smtClean="0">
                <a:hlinkClick r:id="rId4"/>
              </a:rPr>
              <a:t>t.me/voi_kms</a:t>
            </a:r>
            <a:endParaRPr lang="ru-RU" i="1" dirty="0"/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tx1"/>
                </a:solidFill>
              </a:rPr>
              <a:t>«</a:t>
            </a:r>
            <a:r>
              <a:rPr lang="ru-RU" i="1" dirty="0" err="1" smtClean="0">
                <a:solidFill>
                  <a:schemeClr val="tx1"/>
                </a:solidFill>
              </a:rPr>
              <a:t>Телеграм</a:t>
            </a:r>
            <a:r>
              <a:rPr lang="ru-RU" i="1" dirty="0" smtClean="0">
                <a:solidFill>
                  <a:schemeClr val="tx1"/>
                </a:solidFill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22167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1775</Words>
  <Application>Microsoft Office PowerPoint</Application>
  <PresentationFormat>Произвольный</PresentationFormat>
  <Paragraphs>226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Публичный отчет ОХКО ВОИ Комсомольского района за 2023 г.</vt:lpstr>
      <vt:lpstr>Краткая информация об организации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Профориентация, образование и трудоустройство инвалидов</vt:lpstr>
      <vt:lpstr>Профориентация, образование и трудоустройство инвалидов</vt:lpstr>
      <vt:lpstr>Профориентация, образование и трудоустройство инвалидов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Социокультурная реабилитация</vt:lpstr>
      <vt:lpstr>Социокультурная реабилитация</vt:lpstr>
      <vt:lpstr>Социокультурная реабилитация</vt:lpstr>
      <vt:lpstr>Информирование общества о положении инвалидов </vt:lpstr>
      <vt:lpstr>Информирование общества о положении инвалидов </vt:lpstr>
      <vt:lpstr>Достижения организации</vt:lpstr>
      <vt:lpstr>Достижения организации</vt:lpstr>
      <vt:lpstr>Благодарности, награды и дипломы</vt:lpstr>
      <vt:lpstr>Благодарности, награды и дипломы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Заместитель</cp:lastModifiedBy>
  <cp:revision>64</cp:revision>
  <dcterms:created xsi:type="dcterms:W3CDTF">2023-03-15T09:42:46Z</dcterms:created>
  <dcterms:modified xsi:type="dcterms:W3CDTF">2024-03-21T08:56:25Z</dcterms:modified>
</cp:coreProperties>
</file>