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58" r:id="rId4"/>
    <p:sldId id="274" r:id="rId5"/>
    <p:sldId id="275" r:id="rId6"/>
    <p:sldId id="276" r:id="rId7"/>
    <p:sldId id="262" r:id="rId8"/>
    <p:sldId id="278" r:id="rId9"/>
    <p:sldId id="279" r:id="rId10"/>
    <p:sldId id="263" r:id="rId11"/>
    <p:sldId id="283" r:id="rId12"/>
    <p:sldId id="277" r:id="rId13"/>
    <p:sldId id="280" r:id="rId14"/>
    <p:sldId id="281" r:id="rId15"/>
    <p:sldId id="282" r:id="rId16"/>
    <p:sldId id="285" r:id="rId17"/>
    <p:sldId id="287" r:id="rId18"/>
    <p:sldId id="264" r:id="rId19"/>
    <p:sldId id="284" r:id="rId20"/>
    <p:sldId id="290" r:id="rId21"/>
    <p:sldId id="291" r:id="rId22"/>
    <p:sldId id="286" r:id="rId23"/>
    <p:sldId id="294" r:id="rId24"/>
    <p:sldId id="295" r:id="rId25"/>
    <p:sldId id="296" r:id="rId26"/>
    <p:sldId id="265" r:id="rId27"/>
    <p:sldId id="302" r:id="rId28"/>
    <p:sldId id="306" r:id="rId29"/>
    <p:sldId id="299" r:id="rId30"/>
    <p:sldId id="300" r:id="rId31"/>
    <p:sldId id="288" r:id="rId32"/>
    <p:sldId id="289" r:id="rId33"/>
    <p:sldId id="298" r:id="rId34"/>
    <p:sldId id="307" r:id="rId35"/>
    <p:sldId id="292" r:id="rId36"/>
    <p:sldId id="266" r:id="rId37"/>
    <p:sldId id="297" r:id="rId38"/>
    <p:sldId id="303" r:id="rId39"/>
    <p:sldId id="305" r:id="rId40"/>
    <p:sldId id="304" r:id="rId41"/>
    <p:sldId id="267" r:id="rId42"/>
    <p:sldId id="268" r:id="rId43"/>
    <p:sldId id="309" r:id="rId44"/>
    <p:sldId id="310" r:id="rId45"/>
    <p:sldId id="272" r:id="rId4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A7319F-20D6-4E72-8706-51541606BE65}" v="1" dt="2024-03-06T10:35:13.8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7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C783A-FE45-435A-8982-30CBF770BDBE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84715-8102-45D1-88FF-58B16368D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55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12DC5B-2EDF-03E1-A9DB-0C29CD9D9F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13175" y="2046389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ru-RU" dirty="0"/>
              <a:t>Название презентации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FBE912-F37B-33CF-FC7C-6E7DF72C22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3499" y="5912101"/>
            <a:ext cx="2762452" cy="40207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Москва, 2023 г.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4BD6F8-7B75-87F9-F2DB-CA5A00D4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25AF2B-81B3-D48E-968B-7779F9C8A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5D55FB-410D-0CE7-DCC7-813C9C6B5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839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41D9EB-0E3D-9D7F-94CF-6EE6AD39F6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952" y="365126"/>
            <a:ext cx="8171848" cy="982412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88046C-6D57-6520-EE79-653B6BDCC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0121"/>
            <a:ext cx="10731366" cy="4527049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2E9EB0-7322-2BFB-E306-4A1F50811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229ED5-C730-6BD1-A88C-6E6E70391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36A28B-E8E0-513A-3724-1730DC745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7107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B7E06D-F0AB-29DE-B232-24CD021E7C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9452" y="326625"/>
            <a:ext cx="8460607" cy="1030538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слайда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058636-152D-F395-AF48-A9F90A8F4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0BF6C2-A7C2-60E7-95D3-98D41E6B8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6CB89-5E61-0F4B-7968-DCA90DBE7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665F1C-DFF1-D846-5E95-A4FA93652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2DF26C-DE61-5FD7-7737-BE9A684F0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018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C97FD4-C44F-5783-B30A-707B0A9A6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2964" y="365126"/>
            <a:ext cx="8090836" cy="905410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слайда 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342293D-EC7A-D8E5-FA44-FAB2E275D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EF007F8-D542-4D05-0051-0849F6434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6A44E4D-4815-F066-2D9B-1BB6B692F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65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C8B8E-5914-B06E-E081-0971A4C85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36296"/>
            <a:ext cx="3932237" cy="481262"/>
          </a:xfrm>
        </p:spPr>
        <p:txBody>
          <a:bodyPr anchor="b">
            <a:noAutofit/>
          </a:bodyPr>
          <a:lstStyle>
            <a:lvl1pPr>
              <a:defRPr sz="2600"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3362D6-8CB5-32F8-FA3F-FEC5C4C91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751798"/>
            <a:ext cx="6172200" cy="4109252"/>
          </a:xfrm>
        </p:spPr>
        <p:txBody>
          <a:bodyPr/>
          <a:lstStyle>
            <a:lvl1pPr>
              <a:defRPr sz="18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9FBB67-1B8F-A05E-000D-C832926F0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D8E481-D3B9-8DA5-4EAB-D5991D486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B6A428-BF5D-75ED-2F52-27E399BB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66A8E1-A93E-77AB-79EC-84C3DB95A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50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0F8E52-03EC-3AFA-166F-947FD7A97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D565FC-BC4C-0814-41EA-FEFC99151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2C9E61-D316-22C2-509F-5F896EAE2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85F0A-5F69-4C08-B315-8D0518FC489C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D9B681-DAEA-40C4-0C7E-7531CA2CD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7EC2D1-4826-07CE-8AC7-EA849B2CD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CF1F9-AE33-4E44-B7FD-546699C0C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604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F573DD-A046-FA9F-D5E4-4CC8C450D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7373" y="1613251"/>
            <a:ext cx="9144000" cy="2387600"/>
          </a:xfrm>
        </p:spPr>
        <p:txBody>
          <a:bodyPr>
            <a:normAutofit/>
          </a:bodyPr>
          <a:lstStyle/>
          <a:p>
            <a:r>
              <a:rPr lang="ru-RU" sz="4400" b="1" dirty="0"/>
              <a:t>Публичный отчет …. региональной организации ВОИ за 2023 г.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ADB5BB0-64C4-19E4-665C-929C6F514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0876" y="6037229"/>
            <a:ext cx="2762452" cy="402072"/>
          </a:xfrm>
        </p:spPr>
        <p:txBody>
          <a:bodyPr/>
          <a:lstStyle/>
          <a:p>
            <a:r>
              <a:rPr lang="ru-RU" dirty="0"/>
              <a:t>п. Переяславка, 2023 г.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E47824E-39E3-E502-7B7B-8DD696F73735}"/>
              </a:ext>
            </a:extLst>
          </p:cNvPr>
          <p:cNvSpPr/>
          <p:nvPr/>
        </p:nvSpPr>
        <p:spPr>
          <a:xfrm>
            <a:off x="1313548" y="2033938"/>
            <a:ext cx="9267825" cy="349567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ОТЧЕТ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за 2023 год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255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Накладка_6">
            <a:hlinkClick r:id="" action="ppaction://macro?name=S2_6"/>
            <a:extLst>
              <a:ext uri="{FF2B5EF4-FFF2-40B4-BE49-F238E27FC236}">
                <a16:creationId xmlns:a16="http://schemas.microsoft.com/office/drawing/2014/main" id="{23BD862F-5F1A-4BF3-8D32-F713D9A27726}"/>
              </a:ext>
            </a:extLst>
          </p:cNvPr>
          <p:cNvSpPr/>
          <p:nvPr/>
        </p:nvSpPr>
        <p:spPr>
          <a:xfrm>
            <a:off x="8278441" y="3991061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Накладка_5">
            <a:hlinkClick r:id="" action="ppaction://macro?name=S2_5"/>
            <a:extLst>
              <a:ext uri="{FF2B5EF4-FFF2-40B4-BE49-F238E27FC236}">
                <a16:creationId xmlns:a16="http://schemas.microsoft.com/office/drawing/2014/main" id="{ED071A9F-8407-4E34-B0C8-4BF9BE44F0FF}"/>
              </a:ext>
            </a:extLst>
          </p:cNvPr>
          <p:cNvSpPr/>
          <p:nvPr/>
        </p:nvSpPr>
        <p:spPr>
          <a:xfrm>
            <a:off x="8326329" y="4898265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Накладка_4">
            <a:hlinkClick r:id="" action="ppaction://macro?name=S2_4"/>
            <a:extLst>
              <a:ext uri="{FF2B5EF4-FFF2-40B4-BE49-F238E27FC236}">
                <a16:creationId xmlns:a16="http://schemas.microsoft.com/office/drawing/2014/main" id="{883B8FD4-6EDD-46B1-95D0-BB2E0A74DA30}"/>
              </a:ext>
            </a:extLst>
          </p:cNvPr>
          <p:cNvSpPr/>
          <p:nvPr/>
        </p:nvSpPr>
        <p:spPr>
          <a:xfrm>
            <a:off x="9546327" y="5422351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Накладка_3">
            <a:hlinkClick r:id="" action="ppaction://macro?name=S2_3"/>
            <a:extLst>
              <a:ext uri="{FF2B5EF4-FFF2-40B4-BE49-F238E27FC236}">
                <a16:creationId xmlns:a16="http://schemas.microsoft.com/office/drawing/2014/main" id="{BB7A5230-D70B-45EC-BB92-F3720735343A}"/>
              </a:ext>
            </a:extLst>
          </p:cNvPr>
          <p:cNvSpPr/>
          <p:nvPr/>
        </p:nvSpPr>
        <p:spPr>
          <a:xfrm>
            <a:off x="10736089" y="4901860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Накладка_2">
            <a:hlinkClick r:id="" action="ppaction://macro?name=S2_2"/>
            <a:extLst>
              <a:ext uri="{FF2B5EF4-FFF2-40B4-BE49-F238E27FC236}">
                <a16:creationId xmlns:a16="http://schemas.microsoft.com/office/drawing/2014/main" id="{8D4651A0-3102-4D87-99F8-E6F816AD588B}"/>
              </a:ext>
            </a:extLst>
          </p:cNvPr>
          <p:cNvSpPr/>
          <p:nvPr/>
        </p:nvSpPr>
        <p:spPr>
          <a:xfrm>
            <a:off x="10717920" y="3955806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Накладка_1">
            <a:hlinkClick r:id="" action="ppaction://macro?name=S2_1"/>
            <a:extLst>
              <a:ext uri="{FF2B5EF4-FFF2-40B4-BE49-F238E27FC236}">
                <a16:creationId xmlns:a16="http://schemas.microsoft.com/office/drawing/2014/main" id="{8C1ED83D-672F-4B5B-AF48-45DA42C78C13}"/>
              </a:ext>
            </a:extLst>
          </p:cNvPr>
          <p:cNvSpPr/>
          <p:nvPr/>
        </p:nvSpPr>
        <p:spPr>
          <a:xfrm>
            <a:off x="9509760" y="3395068"/>
            <a:ext cx="1166788" cy="5607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4" name="Накладка_0">
            <a:hlinkClick r:id="" action="ppaction://macro?name=S2_0"/>
            <a:extLst>
              <a:ext uri="{FF2B5EF4-FFF2-40B4-BE49-F238E27FC236}">
                <a16:creationId xmlns:a16="http://schemas.microsoft.com/office/drawing/2014/main" id="{C3701C2C-E1FD-4128-844D-349446574430}"/>
              </a:ext>
            </a:extLst>
          </p:cNvPr>
          <p:cNvSpPr/>
          <p:nvPr/>
        </p:nvSpPr>
        <p:spPr>
          <a:xfrm>
            <a:off x="9480804" y="4081819"/>
            <a:ext cx="1250832" cy="127951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S2_6" hidden="1">
            <a:extLst>
              <a:ext uri="{FF2B5EF4-FFF2-40B4-BE49-F238E27FC236}">
                <a16:creationId xmlns:a16="http://schemas.microsoft.com/office/drawing/2014/main" id="{FADBD3F7-7003-4CD2-8C37-0201BA36AFA3}"/>
              </a:ext>
            </a:extLst>
          </p:cNvPr>
          <p:cNvSpPr/>
          <p:nvPr/>
        </p:nvSpPr>
        <p:spPr>
          <a:xfrm>
            <a:off x="197861" y="604456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6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4" name="S2_5" hidden="1">
            <a:extLst>
              <a:ext uri="{FF2B5EF4-FFF2-40B4-BE49-F238E27FC236}">
                <a16:creationId xmlns:a16="http://schemas.microsoft.com/office/drawing/2014/main" id="{F650438C-5BB8-4825-BF4E-49491A93A0CC}"/>
              </a:ext>
            </a:extLst>
          </p:cNvPr>
          <p:cNvSpPr/>
          <p:nvPr/>
        </p:nvSpPr>
        <p:spPr>
          <a:xfrm>
            <a:off x="197861" y="5467190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5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3" name="S2_4" hidden="1">
            <a:extLst>
              <a:ext uri="{FF2B5EF4-FFF2-40B4-BE49-F238E27FC236}">
                <a16:creationId xmlns:a16="http://schemas.microsoft.com/office/drawing/2014/main" id="{DDD7A8F6-3586-47CC-A783-158FC323BA90}"/>
              </a:ext>
            </a:extLst>
          </p:cNvPr>
          <p:cNvSpPr/>
          <p:nvPr/>
        </p:nvSpPr>
        <p:spPr>
          <a:xfrm>
            <a:off x="201288" y="489826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4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2" name="S2_3" hidden="1">
            <a:extLst>
              <a:ext uri="{FF2B5EF4-FFF2-40B4-BE49-F238E27FC236}">
                <a16:creationId xmlns:a16="http://schemas.microsoft.com/office/drawing/2014/main" id="{46DD3F86-3EC4-4AD3-93C7-A3EBE1BCCB99}"/>
              </a:ext>
            </a:extLst>
          </p:cNvPr>
          <p:cNvSpPr/>
          <p:nvPr/>
        </p:nvSpPr>
        <p:spPr>
          <a:xfrm>
            <a:off x="197861" y="4319716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3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82" name="S2_2" hidden="1">
            <a:extLst>
              <a:ext uri="{FF2B5EF4-FFF2-40B4-BE49-F238E27FC236}">
                <a16:creationId xmlns:a16="http://schemas.microsoft.com/office/drawing/2014/main" id="{88052B99-606C-4E70-8295-15ED0C8EDDC8}"/>
              </a:ext>
            </a:extLst>
          </p:cNvPr>
          <p:cNvSpPr/>
          <p:nvPr/>
        </p:nvSpPr>
        <p:spPr>
          <a:xfrm>
            <a:off x="195259" y="3743497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79" name="S2_1" hidden="1">
            <a:extLst>
              <a:ext uri="{FF2B5EF4-FFF2-40B4-BE49-F238E27FC236}">
                <a16:creationId xmlns:a16="http://schemas.microsoft.com/office/drawing/2014/main" id="{70AD32A9-7603-4AEA-8058-B3D972E36F26}"/>
              </a:ext>
            </a:extLst>
          </p:cNvPr>
          <p:cNvSpPr/>
          <p:nvPr/>
        </p:nvSpPr>
        <p:spPr>
          <a:xfrm>
            <a:off x="191449" y="3136883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1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C126E885-9EB9-0F71-D2B6-34F9ED4D5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375" y="1053698"/>
            <a:ext cx="7867650" cy="68579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Краткая информация об организации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BCE66C5D-B4A7-2C7F-7A5B-1E24C2922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518" y="2066925"/>
            <a:ext cx="9504107" cy="4791074"/>
          </a:xfrm>
        </p:spPr>
        <p:txBody>
          <a:bodyPr/>
          <a:lstStyle/>
          <a:p>
            <a:r>
              <a:rPr lang="ru-RU" i="1" dirty="0"/>
              <a:t>Дата образования организации – 1994 год</a:t>
            </a:r>
          </a:p>
          <a:p>
            <a:r>
              <a:rPr lang="ru-RU" i="1" dirty="0"/>
              <a:t>Количество местных организаций – 12 организаций</a:t>
            </a:r>
          </a:p>
          <a:p>
            <a:r>
              <a:rPr lang="ru-RU" i="1" dirty="0"/>
              <a:t>Количество членов ВОИ – 353 человек</a:t>
            </a:r>
          </a:p>
          <a:p>
            <a:r>
              <a:rPr lang="ru-RU" i="1" dirty="0"/>
              <a:t>Количество инвалидов в районе имени Лазо</a:t>
            </a:r>
          </a:p>
          <a:p>
            <a:pPr marL="0" indent="0">
              <a:buNone/>
            </a:pPr>
            <a:r>
              <a:rPr lang="ru-RU" i="1" dirty="0"/>
              <a:t>на 31 декабря 2023 г. – 3335 человек</a:t>
            </a:r>
          </a:p>
          <a:p>
            <a:r>
              <a:rPr lang="ru-RU" i="1" dirty="0"/>
              <a:t>Председатель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 -</a:t>
            </a:r>
          </a:p>
          <a:p>
            <a:r>
              <a:rPr lang="ru-RU" sz="2800" i="1" dirty="0">
                <a:latin typeface="Times New Roman" panose="02020603050405020304" pitchFamily="18" charset="0"/>
                <a:ea typeface="Cambria" panose="02040503050406030204" pitchFamily="18" charset="0"/>
              </a:rPr>
              <a:t>Тимошенко Людмила Аркадьевна</a:t>
            </a:r>
            <a:endParaRPr lang="ru-RU" sz="2800" i="1" dirty="0"/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48" name="Slide Number Placeholder 5">
            <a:extLst>
              <a:ext uri="{FF2B5EF4-FFF2-40B4-BE49-F238E27FC236}">
                <a16:creationId xmlns:a16="http://schemas.microsoft.com/office/drawing/2014/main" id="{657F2530-EEF4-4DA6-8C7A-148E1AB814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1745" y="6467157"/>
            <a:ext cx="6842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rgbClr val="357F04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2DD9FF70-5C9E-496A-BC8A-B2570B9562AF}" type="slidenum">
              <a:rPr lang="en-US" altLang="ru-RU" smtClean="0"/>
              <a:pPr>
                <a:defRPr/>
              </a:pPr>
              <a:t>2</a:t>
            </a:fld>
            <a:endParaRPr lang="en-US" altLang="ru-RU" dirty="0"/>
          </a:p>
        </p:txBody>
      </p:sp>
      <p:sp>
        <p:nvSpPr>
          <p:cNvPr id="50" name="S2_61" hidden="1">
            <a:extLst>
              <a:ext uri="{FF2B5EF4-FFF2-40B4-BE49-F238E27FC236}">
                <a16:creationId xmlns:a16="http://schemas.microsoft.com/office/drawing/2014/main" id="{FADBD3F7-7003-4CD2-8C37-0201BA36AFA3}"/>
              </a:ext>
            </a:extLst>
          </p:cNvPr>
          <p:cNvSpPr/>
          <p:nvPr/>
        </p:nvSpPr>
        <p:spPr>
          <a:xfrm>
            <a:off x="197165" y="6043869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6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1" name="S2_51" hidden="1">
            <a:extLst>
              <a:ext uri="{FF2B5EF4-FFF2-40B4-BE49-F238E27FC236}">
                <a16:creationId xmlns:a16="http://schemas.microsoft.com/office/drawing/2014/main" id="{F650438C-5BB8-4825-BF4E-49491A93A0CC}"/>
              </a:ext>
            </a:extLst>
          </p:cNvPr>
          <p:cNvSpPr/>
          <p:nvPr/>
        </p:nvSpPr>
        <p:spPr>
          <a:xfrm>
            <a:off x="197165" y="5466494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5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2" name="S2_41" hidden="1">
            <a:extLst>
              <a:ext uri="{FF2B5EF4-FFF2-40B4-BE49-F238E27FC236}">
                <a16:creationId xmlns:a16="http://schemas.microsoft.com/office/drawing/2014/main" id="{DDD7A8F6-3586-47CC-A783-158FC323BA90}"/>
              </a:ext>
            </a:extLst>
          </p:cNvPr>
          <p:cNvSpPr/>
          <p:nvPr/>
        </p:nvSpPr>
        <p:spPr>
          <a:xfrm>
            <a:off x="200592" y="4897569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4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3" name="S2_31" hidden="1">
            <a:extLst>
              <a:ext uri="{FF2B5EF4-FFF2-40B4-BE49-F238E27FC236}">
                <a16:creationId xmlns:a16="http://schemas.microsoft.com/office/drawing/2014/main" id="{46DD3F86-3EC4-4AD3-93C7-A3EBE1BCCB99}"/>
              </a:ext>
            </a:extLst>
          </p:cNvPr>
          <p:cNvSpPr/>
          <p:nvPr/>
        </p:nvSpPr>
        <p:spPr>
          <a:xfrm>
            <a:off x="197165" y="4319020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3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4" name="S2_21" hidden="1">
            <a:extLst>
              <a:ext uri="{FF2B5EF4-FFF2-40B4-BE49-F238E27FC236}">
                <a16:creationId xmlns:a16="http://schemas.microsoft.com/office/drawing/2014/main" id="{88052B99-606C-4E70-8295-15ED0C8EDDC8}"/>
              </a:ext>
            </a:extLst>
          </p:cNvPr>
          <p:cNvSpPr/>
          <p:nvPr/>
        </p:nvSpPr>
        <p:spPr>
          <a:xfrm>
            <a:off x="194563" y="3742801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6" name="S2_11" hidden="1">
            <a:extLst>
              <a:ext uri="{FF2B5EF4-FFF2-40B4-BE49-F238E27FC236}">
                <a16:creationId xmlns:a16="http://schemas.microsoft.com/office/drawing/2014/main" id="{70AD32A9-7603-4AEA-8058-B3D972E36F26}"/>
              </a:ext>
            </a:extLst>
          </p:cNvPr>
          <p:cNvSpPr/>
          <p:nvPr/>
        </p:nvSpPr>
        <p:spPr>
          <a:xfrm>
            <a:off x="206063" y="312644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1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73C2C30-91EC-E795-AC2B-2731C75A47D4}"/>
              </a:ext>
            </a:extLst>
          </p:cNvPr>
          <p:cNvSpPr/>
          <p:nvPr/>
        </p:nvSpPr>
        <p:spPr>
          <a:xfrm>
            <a:off x="2828925" y="161925"/>
            <a:ext cx="5991226" cy="6857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i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9D9E8BD-8747-4391-9005-0AD113172C2A}"/>
              </a:ext>
            </a:extLst>
          </p:cNvPr>
          <p:cNvSpPr txBox="1"/>
          <p:nvPr/>
        </p:nvSpPr>
        <p:spPr>
          <a:xfrm>
            <a:off x="3076574" y="304800"/>
            <a:ext cx="6067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0" grpId="0"/>
      <p:bldP spid="39" grpId="0"/>
      <p:bldP spid="38" grpId="0"/>
      <p:bldP spid="83" grpId="0"/>
      <p:bldP spid="7" grpId="0"/>
      <p:bldP spid="84" grpId="0"/>
      <p:bldP spid="45" grpId="0" animBg="1"/>
      <p:bldP spid="44" grpId="0" animBg="1"/>
      <p:bldP spid="43" grpId="0" animBg="1"/>
      <p:bldP spid="42" grpId="0" animBg="1"/>
      <p:bldP spid="82" grpId="0" animBg="1"/>
      <p:bldP spid="7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Защита прав и законных интересов инвалидов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60500" y="1709738"/>
            <a:ext cx="10731500" cy="452755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Участвуя в обсуждении нормативно-правовых актов регионального уровня добились принятие следующих решений для повышения качества жизни инвалидов и их семей: перечислить только достижения в 2023 году –  создание парковой зоны в п. Хор;  благоустройстве территории вокруг  памятника участникам ВОИ в п. </a:t>
            </a:r>
            <a:r>
              <a:rPr lang="ru-RU" dirty="0" err="1"/>
              <a:t>Мухен</a:t>
            </a:r>
            <a:r>
              <a:rPr lang="ru-RU" dirty="0"/>
              <a:t>;   сооружении спортивного комплекса в п. Переяславка;</a:t>
            </a:r>
          </a:p>
          <a:p>
            <a:endParaRPr lang="ru-RU" dirty="0"/>
          </a:p>
          <a:p>
            <a:r>
              <a:rPr lang="ru-RU" dirty="0"/>
              <a:t>Взаимодействуя с региональными органами власти, прокуратурой и другими надзорными органами   - возобновили работу автобуса «Кольцо» в п. Переяславка; </a:t>
            </a:r>
          </a:p>
          <a:p>
            <a:endParaRPr lang="ru-RU" dirty="0"/>
          </a:p>
          <a:p>
            <a:r>
              <a:rPr lang="ru-RU" dirty="0"/>
              <a:t>В районе существует и работает – районный  координационный совет по работе с инвалидами.</a:t>
            </a:r>
          </a:p>
          <a:p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0F04E1-FBFF-B1EA-C893-929962947F89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96287B-4DC9-8569-8A1D-29CBAB5B6FC3}"/>
              </a:ext>
            </a:extLst>
          </p:cNvPr>
          <p:cNvSpPr txBox="1"/>
          <p:nvPr/>
        </p:nvSpPr>
        <p:spPr>
          <a:xfrm>
            <a:off x="8890715" y="40353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70C9FE-F0F0-45E8-AE5E-1E97E1B68D5E}"/>
              </a:ext>
            </a:extLst>
          </p:cNvPr>
          <p:cNvSpPr txBox="1"/>
          <p:nvPr/>
        </p:nvSpPr>
        <p:spPr>
          <a:xfrm>
            <a:off x="3038475" y="0"/>
            <a:ext cx="61055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5701155-03DB-4E08-B634-DF34DC3770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125787" y="6804823"/>
            <a:ext cx="5940425" cy="5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86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7A6670-F85E-445D-97D2-BA6A7C224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539" y="346076"/>
            <a:ext cx="8090836" cy="905410"/>
          </a:xfrm>
        </p:spPr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954405-E020-4B79-A974-975CCFBACF0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688782"/>
            <a:ext cx="8867775" cy="49977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093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968C00F-9C9C-4F18-AB01-A1933CF06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DD86B0-E33C-4619-B79F-2864BD4718D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2143124"/>
            <a:ext cx="8001000" cy="44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2554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ECA40F-7B34-4FBE-AF73-DDAD465A8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A540FB-97CE-41D5-89B0-3AB5BDA3409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5" y="1790700"/>
            <a:ext cx="3886200" cy="4562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05B1FE3-A3FC-49FC-9DDB-BB81E09048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325" y="1790700"/>
            <a:ext cx="4781550" cy="45624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3121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737" y="658695"/>
            <a:ext cx="8556290" cy="12192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Профориентация, образование и трудоустройство инвалидов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618" y="1798064"/>
            <a:ext cx="11226374" cy="3986015"/>
          </a:xfrm>
        </p:spPr>
        <p:txBody>
          <a:bodyPr>
            <a:normAutofit/>
          </a:bodyPr>
          <a:lstStyle/>
          <a:p>
            <a:r>
              <a:rPr lang="ru-RU" i="1" dirty="0"/>
              <a:t>Взаимодействие  со школой интернат № 9, обучаются 89 детей с ограниченными возможностями здоровья - согласован паспорт доступности </a:t>
            </a:r>
          </a:p>
          <a:p>
            <a:r>
              <a:rPr lang="ru-RU" i="1" dirty="0"/>
              <a:t>Взаимодействие с органами занятости  населения,  помогли трудоустроиться 39 инвалидам  и 12 инвалидам  определиться с будущей профессией.</a:t>
            </a:r>
          </a:p>
          <a:p>
            <a:r>
              <a:rPr lang="ru-RU" i="1" dirty="0"/>
              <a:t>В системе ВОИ в региональных и местных организациях и на наших предприятиях работает 13 инвалидов на добровольной основе.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B6FA0D6-B09B-8547-B55D-8D49EB1A2EC6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713581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43F954-98B5-42C4-B8BD-B8212F242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37283BE-E3E3-4074-BAC4-5BE21A13135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782128"/>
            <a:ext cx="4238625" cy="4455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229AA9-655B-45F6-A31A-AD97FBC4007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5" y="1782128"/>
            <a:ext cx="5248275" cy="4455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5749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2A15AF-DD25-4B2A-A6CC-AE3B49450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B740FD0-FA73-48C4-98BE-49C870AB789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1952624"/>
            <a:ext cx="7343776" cy="44672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3441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22" y="684279"/>
            <a:ext cx="9042355" cy="113334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Содействие инвалидам в занятиях физической культурой, спортом и туризмом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787" y="1930400"/>
            <a:ext cx="10271751" cy="4174186"/>
          </a:xfrm>
        </p:spPr>
        <p:txBody>
          <a:bodyPr>
            <a:normAutofit fontScale="85000" lnSpcReduction="20000"/>
          </a:bodyPr>
          <a:lstStyle/>
          <a:p>
            <a:r>
              <a:rPr lang="ru-RU" i="1" dirty="0"/>
              <a:t>Наиболее значимые достижения людей с инвалидностью - членов ВОИ (призовые места на международных и  всероссийских спортивных мероприятиях в 2023 году)</a:t>
            </a:r>
          </a:p>
          <a:p>
            <a:pPr algn="just"/>
            <a:r>
              <a:rPr lang="ru-RU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2-ой этап Открытого Кубка России и Открытый 11-й Кубок на призы главы муниципального района имени Лазо приняло участие 2 инвалида;</a:t>
            </a:r>
          </a:p>
          <a:p>
            <a:pPr algn="just"/>
            <a:r>
              <a:rPr lang="ru-RU" i="1" dirty="0">
                <a:ea typeface="Calibri" panose="020F0502020204030204" pitchFamily="34" charset="0"/>
                <a:cs typeface="Times New Roman" panose="02020603050405020304" pitchFamily="18" charset="0"/>
              </a:rPr>
              <a:t>Краевое  соревнование опорников  по сдачи норм ГТО приняли участие 3 человека;</a:t>
            </a:r>
          </a:p>
          <a:p>
            <a:pPr algn="just"/>
            <a:r>
              <a:rPr lang="ru-RU" sz="2400" i="1" dirty="0">
                <a:ea typeface="Calibri" panose="020F0502020204030204" pitchFamily="34" charset="0"/>
                <a:cs typeface="Times New Roman" panose="02020603050405020304" pitchFamily="18" charset="0"/>
              </a:rPr>
              <a:t>Всероссийское соревнование  «Пройди 10000 тысяч шагов» приняло участие 18 человек;</a:t>
            </a:r>
          </a:p>
          <a:p>
            <a:pPr algn="just"/>
            <a:r>
              <a:rPr lang="ru-RU" sz="24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Спортивное соревнование «Проводы Русской зимы»</a:t>
            </a:r>
          </a:p>
          <a:p>
            <a:r>
              <a:rPr lang="ru-RU" sz="2400" i="1" dirty="0"/>
              <a:t>Количество спортивных клубов  - три  клуба в п. Хор, </a:t>
            </a:r>
            <a:r>
              <a:rPr lang="ru-RU" sz="2400" i="1" dirty="0" err="1"/>
              <a:t>Мухен</a:t>
            </a:r>
            <a:r>
              <a:rPr lang="ru-RU" sz="2400" i="1" dirty="0"/>
              <a:t>, Переяславка в которых регулярно занимаются спортом  62 человека с инвалидностью.</a:t>
            </a:r>
          </a:p>
          <a:p>
            <a:r>
              <a:rPr lang="ru-RU" sz="2400" i="1" dirty="0"/>
              <a:t>Количество спортивных мероприятий 12 штук в которых приняло участие 44</a:t>
            </a:r>
            <a:r>
              <a:rPr lang="ru-RU" i="1" dirty="0"/>
              <a:t> инвалида  </a:t>
            </a:r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0F1DBB-6BCC-1D9F-1B5C-27B35BDDEE72}"/>
              </a:ext>
            </a:extLst>
          </p:cNvPr>
          <p:cNvSpPr txBox="1"/>
          <p:nvPr/>
        </p:nvSpPr>
        <p:spPr>
          <a:xfrm>
            <a:off x="9491729" y="20216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35F455-C5EF-4473-BEC2-071A5B01660C}"/>
              </a:ext>
            </a:extLst>
          </p:cNvPr>
          <p:cNvSpPr txBox="1"/>
          <p:nvPr/>
        </p:nvSpPr>
        <p:spPr>
          <a:xfrm>
            <a:off x="2952750" y="202169"/>
            <a:ext cx="6191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533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D1721B-ABD5-4392-BF2D-93B3C536E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417031C8-A2B2-442D-96D9-22125A32641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136" y="1709737"/>
            <a:ext cx="4064664" cy="465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214C09-3883-4ACC-8C35-E3EFD2D6A8F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50" y="1709736"/>
            <a:ext cx="4731415" cy="4651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6888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7A0F38-DF8C-491A-842A-56D293992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6ED10D5-AA6F-46F4-A421-4B6BE14D8AA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1638299"/>
            <a:ext cx="4352925" cy="4598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A737B6-A504-4A6C-B3F1-D08A544DE3E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4" y="1638299"/>
            <a:ext cx="4600575" cy="45989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5917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8D5DC9-E02B-49BD-8BA1-38952C266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FE16C77D-F251-487F-97BA-22F41001968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5475" y="1709738"/>
            <a:ext cx="3686175" cy="45275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1AF99A-25E7-4876-823D-49597C43A9C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0" y="1709739"/>
            <a:ext cx="4086226" cy="452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112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F87076-080D-4AB8-BDF3-F443CCFFE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37E3D741-0ABF-43BA-A1E6-CED34E64D31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9675" y="1876424"/>
            <a:ext cx="4010025" cy="43608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CB4063-88AD-421A-BBA0-EC133915963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629275" y="1876423"/>
            <a:ext cx="4505325" cy="422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071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5C878-1C4D-48D4-805D-6E29F62EB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AAEB49-0E2B-4F4F-AE11-590625626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0E3AF5-BDB7-4E87-B797-6744E3AA3E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219200" y="1914524"/>
            <a:ext cx="5133975" cy="44481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D64156-E939-4779-8082-24A1398D3AD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476998" y="1914524"/>
            <a:ext cx="3552827" cy="444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393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121C0A-7CFB-4DA8-845F-B455AE934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8552" y="422276"/>
            <a:ext cx="8171848" cy="982412"/>
          </a:xfrm>
        </p:spPr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6EFDBC9-A09C-4B11-B1B7-890EEEBD6FD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3926" y="1709738"/>
            <a:ext cx="5095875" cy="45275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9D1D49-1673-4A04-B3DF-8A0BC5CE9A7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4" y="1709738"/>
            <a:ext cx="3990975" cy="4527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3857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B8139D-5154-4B7A-8F26-F1DEF162F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61A6C18-08FC-4652-A4F2-C49C42DB4F0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99" y="1743624"/>
            <a:ext cx="5191125" cy="4459778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D3204D-39E3-41F2-84F8-7A1B6919A18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575" y="1743624"/>
            <a:ext cx="3819524" cy="445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342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775317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Социокультурная реабилитация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841680"/>
            <a:ext cx="10586290" cy="4310128"/>
          </a:xfrm>
        </p:spPr>
        <p:txBody>
          <a:bodyPr>
            <a:normAutofit/>
          </a:bodyPr>
          <a:lstStyle/>
          <a:p>
            <a:r>
              <a:rPr lang="ru-RU" i="1" dirty="0"/>
              <a:t>Районное мероприятие посвященное 88 </a:t>
            </a:r>
            <a:r>
              <a:rPr lang="ru-RU" i="1" dirty="0" err="1"/>
              <a:t>летию</a:t>
            </a:r>
            <a:r>
              <a:rPr lang="ru-RU" i="1" dirty="0"/>
              <a:t> района имени Лазо.</a:t>
            </a:r>
          </a:p>
          <a:p>
            <a:pPr algn="just"/>
            <a:r>
              <a:rPr lang="ru-RU" sz="2400" i="1" dirty="0">
                <a:latin typeface="Calibri Light (Заголовки)"/>
              </a:rPr>
              <a:t>Районный и краевой</a:t>
            </a:r>
            <a:r>
              <a:rPr lang="ru-RU" sz="2400" i="1" dirty="0">
                <a:solidFill>
                  <a:srgbClr val="000000"/>
                </a:solidFill>
                <a:effectLst/>
                <a:latin typeface="Calibri Light (Заголовки)"/>
                <a:ea typeface="Calibri" panose="020F0502020204030204" pitchFamily="34" charset="0"/>
              </a:rPr>
              <a:t> чемпионат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Calibri Light (Заголовки)"/>
                <a:ea typeface="Calibri" panose="020F0502020204030204" pitchFamily="34" charset="0"/>
              </a:rPr>
              <a:t>профмастерства</a:t>
            </a:r>
            <a:r>
              <a:rPr lang="ru-RU" sz="2400" i="1" dirty="0">
                <a:solidFill>
                  <a:srgbClr val="000000"/>
                </a:solidFill>
                <a:effectLst/>
                <a:latin typeface="Calibri Light (Заголовки)"/>
                <a:ea typeface="Calibri" panose="020F0502020204030204" pitchFamily="34" charset="0"/>
              </a:rPr>
              <a:t> среди людей с ограниченными возможностями здоровья «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Calibri Light (Заголовки)"/>
                <a:ea typeface="Calibri" panose="020F0502020204030204" pitchFamily="34" charset="0"/>
              </a:rPr>
              <a:t>Абилимпикс</a:t>
            </a:r>
            <a:r>
              <a:rPr lang="ru-RU" sz="2400" i="1" dirty="0">
                <a:solidFill>
                  <a:srgbClr val="000000"/>
                </a:solidFill>
                <a:effectLst/>
                <a:latin typeface="Calibri Light (Заголовки)"/>
                <a:ea typeface="Calibri" panose="020F0502020204030204" pitchFamily="34" charset="0"/>
              </a:rPr>
              <a:t>». </a:t>
            </a:r>
          </a:p>
          <a:p>
            <a:pPr algn="just"/>
            <a:r>
              <a:rPr lang="ru-RU" sz="2400" i="1" dirty="0">
                <a:solidFill>
                  <a:srgbClr val="000000"/>
                </a:solidFill>
                <a:latin typeface="Calibri Light (Заголовки)"/>
              </a:rPr>
              <a:t>Районное мероприятие «35 лет ВОИ»</a:t>
            </a:r>
            <a:endParaRPr lang="ru-RU" sz="2400" i="1" dirty="0">
              <a:latin typeface="Calibri Light (Заголовки)"/>
            </a:endParaRPr>
          </a:p>
          <a:p>
            <a:pPr algn="just"/>
            <a:r>
              <a:rPr lang="ru-RU" sz="2400" i="1" dirty="0"/>
              <a:t>На базе ВОИ  района имени Лазо создан и работает клуб «Рукодельница» входит 21 человек.</a:t>
            </a:r>
          </a:p>
          <a:p>
            <a:pPr algn="just"/>
            <a:r>
              <a:rPr lang="ru-RU" sz="2400" i="1" dirty="0"/>
              <a:t>Количество творческих мероприятий -14, в которых </a:t>
            </a:r>
            <a:r>
              <a:rPr lang="ru-RU" i="1" dirty="0"/>
              <a:t>приняло участие 79 человек. </a:t>
            </a:r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0D7A1F-FBBC-3C85-4D01-C682D7D63DD0}"/>
              </a:ext>
            </a:extLst>
          </p:cNvPr>
          <p:cNvSpPr txBox="1"/>
          <p:nvPr/>
        </p:nvSpPr>
        <p:spPr>
          <a:xfrm>
            <a:off x="9197975" y="505303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38A84E-52ED-4F1F-A1E8-8793B5A429E0}"/>
              </a:ext>
            </a:extLst>
          </p:cNvPr>
          <p:cNvSpPr txBox="1"/>
          <p:nvPr/>
        </p:nvSpPr>
        <p:spPr>
          <a:xfrm>
            <a:off x="2917825" y="180975"/>
            <a:ext cx="62261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775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F9C6A9-B1B7-403D-B7FB-9BA70C3F1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A4921F-F9D6-47C8-8504-583D8506218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710121"/>
            <a:ext cx="5867400" cy="4423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C3963A8B-E41C-48C6-A011-CF5BBDE91D6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825" y="1709738"/>
            <a:ext cx="3409950" cy="44239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5338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28F320-75F0-4FDF-AB4C-76C3DE47B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59E2BF0-BFC8-41F9-947C-3239F847933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2" y="1924050"/>
            <a:ext cx="3686173" cy="4313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3B812C7-3DBD-4421-8CBF-3F57654AACE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25" y="1924048"/>
            <a:ext cx="5419725" cy="43132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2635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E6C436-CE11-4381-9F17-0360B5FA1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58C5EDD-0A90-4F28-9D16-0DD053D2A70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1" y="1709738"/>
            <a:ext cx="2981324" cy="452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7565D0A-89BC-433A-82D8-81665D9818A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5" y="1697289"/>
            <a:ext cx="5762624" cy="4539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5524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392566-4A4F-4534-9D8F-F8A897432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91DA587-C41E-45B7-ABB7-0855AFBDDBB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4" y="1914524"/>
            <a:ext cx="3543301" cy="457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B758E5-D28C-4A25-805D-913B10B1C2F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914525"/>
            <a:ext cx="5448300" cy="4578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9004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746B68-9349-4227-B394-AE94CA843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2FF91FD-F594-4301-B95F-0809E53962B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75" y="1838325"/>
            <a:ext cx="4638675" cy="4360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CC2D828-4D33-4CCE-8434-E561E80C911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838324"/>
            <a:ext cx="4848225" cy="43609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9772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2426EE-1235-46EA-837D-3BE7E5952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5010517-54A7-4440-BB3B-54FCFEE5931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728788"/>
            <a:ext cx="5124450" cy="452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3A4530-6BA3-47DC-9645-8F2B37B63F5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709738"/>
            <a:ext cx="4095750" cy="4527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16533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EC0BF-A2B1-4DD6-8DEA-C1EB7145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3B966726-733D-4150-B110-C488AEC51DC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6" y="1709738"/>
            <a:ext cx="4800600" cy="452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0DD943-C95C-40C0-9A57-A68A651E427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2" y="1638300"/>
            <a:ext cx="4219572" cy="45989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6158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481" y="543328"/>
            <a:ext cx="9087744" cy="88005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Программы по реабилитации и </a:t>
            </a:r>
            <a:r>
              <a:rPr lang="ru-RU" sz="2400" b="1" dirty="0" err="1"/>
              <a:t>абилитации</a:t>
            </a:r>
            <a:r>
              <a:rPr lang="ru-RU" sz="2400" b="1" dirty="0"/>
              <a:t>, </a:t>
            </a:r>
            <a:br>
              <a:rPr lang="ru-RU" sz="2400" b="1" dirty="0"/>
            </a:br>
            <a:r>
              <a:rPr lang="ru-RU" sz="2400" b="1" dirty="0"/>
              <a:t>а также благотворительные программы организаций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2265743"/>
            <a:ext cx="10686182" cy="346195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r>
              <a:rPr lang="ru-RU" i="1" dirty="0"/>
              <a:t>Благотворительная программа «Талисман Добра» - 112 человек;</a:t>
            </a:r>
          </a:p>
          <a:p>
            <a:r>
              <a:rPr lang="ru-RU" i="1" dirty="0"/>
              <a:t>Программа «Помоги собраться в школу»;</a:t>
            </a:r>
          </a:p>
          <a:p>
            <a:r>
              <a:rPr lang="ru-RU" i="1" dirty="0"/>
              <a:t>Программа «Мы разные, но мы вместе»;</a:t>
            </a:r>
          </a:p>
          <a:p>
            <a:r>
              <a:rPr lang="ru-RU" i="1" dirty="0"/>
              <a:t>Программа «Патриотизм – это не просто слово»</a:t>
            </a:r>
          </a:p>
          <a:p>
            <a:r>
              <a:rPr lang="ru-RU" i="1" dirty="0"/>
              <a:t>Количество вовлечённых добровольцев в реализацию мероприятий - 19 человек</a:t>
            </a:r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A42A73-EB4D-4B47-9D5D-3101DBBC5962}"/>
              </a:ext>
            </a:extLst>
          </p:cNvPr>
          <p:cNvSpPr txBox="1"/>
          <p:nvPr/>
        </p:nvSpPr>
        <p:spPr>
          <a:xfrm>
            <a:off x="3152774" y="123825"/>
            <a:ext cx="59912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22814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C15DD3-4141-43B3-AB3E-392FA36DC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0712B26-0EE7-4FBB-8328-FAC88BF5C9E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1709738"/>
            <a:ext cx="3990975" cy="452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C82CC0-2979-49FD-9352-69F20495260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709739"/>
            <a:ext cx="4638675" cy="4527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50861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6804A-B14F-4B4F-A9E3-18AF37D36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9FBF68D-4F5B-4EE4-9987-BA3BF580CD8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1709738"/>
            <a:ext cx="5524499" cy="452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1CB9C9-550C-43C5-A151-71C59ABD10F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449" y="1709738"/>
            <a:ext cx="3876675" cy="4527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4981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82828-B5D2-4D1B-B087-B9EA22953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6F09B9F-50B1-49B5-B2CD-0D70E881172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2526" y="1709738"/>
            <a:ext cx="3067049" cy="45275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9C0ECA-007A-4504-8CDF-B211C185C96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867275" y="1709736"/>
            <a:ext cx="4991100" cy="452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9128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C7AB63-8D24-472A-8526-E164137E9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F01600A-BD2D-4DE1-AAA4-74F590A9743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2700" y="1709738"/>
            <a:ext cx="9842499" cy="452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1639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1E4150-D76B-429F-8661-4ADDD87B0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23F3932-E59D-48E5-97FD-2D0EBA8A0AF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0150" y="1895474"/>
            <a:ext cx="4362450" cy="434181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F40B313-2D55-44F1-87CF-0B12A02243E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810251" y="1895474"/>
            <a:ext cx="4972050" cy="434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726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70309C-37B0-4C92-8EFC-EF7E991BD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DED8E34-60D0-403E-B19F-E69E34604CF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2501" y="1709738"/>
            <a:ext cx="4267199" cy="45275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926427-E70F-45FB-937A-728AA2BBEA7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0" y="1709738"/>
            <a:ext cx="4714875" cy="452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934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8BEDF1-59AB-4777-B2B3-8BD6A6BCB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48B27D8-C69D-4F7E-BECF-AD56C3EB211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4" y="1933574"/>
            <a:ext cx="4705351" cy="4303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195DC8-078A-4552-B73A-4CB7410EE5F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33573"/>
            <a:ext cx="3962400" cy="43037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71102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402D85-8A79-4BC6-870D-7D9E6A4A5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8892365-EE88-43C3-ACDF-828D33B0114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1709738"/>
            <a:ext cx="4829175" cy="452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6A57EC-7248-49B9-8FCA-4A9FF9F9927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75" y="1709738"/>
            <a:ext cx="4248149" cy="4527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55553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5206EE-9699-4A1C-B9BB-3D840BB0F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4DEAAD0-7ACC-4F20-AEC6-27F070F72B0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2" y="1790700"/>
            <a:ext cx="4514850" cy="4446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2146F6-88B0-46C6-8481-0AD6DABEBCE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790700"/>
            <a:ext cx="3829050" cy="4446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05907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688" y="460337"/>
            <a:ext cx="8475662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Реализованные Проекты с привлечением стороннего финансирования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2419350"/>
            <a:ext cx="8596312" cy="3317875"/>
          </a:xfrm>
        </p:spPr>
        <p:txBody>
          <a:bodyPr/>
          <a:lstStyle/>
          <a:p>
            <a:r>
              <a:rPr lang="ru-RU" i="1" dirty="0"/>
              <a:t>Президентский грант «</a:t>
            </a:r>
            <a:r>
              <a:rPr lang="ru-RU" i="1" dirty="0" err="1"/>
              <a:t>Игромир</a:t>
            </a:r>
            <a:r>
              <a:rPr lang="ru-RU" i="1" dirty="0"/>
              <a:t>»</a:t>
            </a:r>
          </a:p>
          <a:p>
            <a:r>
              <a:rPr lang="ru-RU" i="1" dirty="0"/>
              <a:t>Краевой грант «Я люблю свой район»</a:t>
            </a:r>
          </a:p>
          <a:p>
            <a:r>
              <a:rPr lang="ru-RU" i="1" dirty="0"/>
              <a:t>Краевой грант «35 лет в России ВОИ»</a:t>
            </a:r>
          </a:p>
          <a:p>
            <a:r>
              <a:rPr lang="ru-RU" i="1" dirty="0"/>
              <a:t>Количество </a:t>
            </a:r>
            <a:r>
              <a:rPr lang="ru-RU" b="1" i="1" dirty="0" err="1"/>
              <a:t>благополучателей</a:t>
            </a:r>
            <a:r>
              <a:rPr lang="ru-RU" i="1" dirty="0"/>
              <a:t> данных проектов193 человека </a:t>
            </a:r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9525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83D395-3E0F-412E-0410-838C15189778}"/>
              </a:ext>
            </a:extLst>
          </p:cNvPr>
          <p:cNvSpPr txBox="1"/>
          <p:nvPr/>
        </p:nvSpPr>
        <p:spPr>
          <a:xfrm>
            <a:off x="9371527" y="382073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69D4F1-6AAA-44C7-9458-8FCC04B35C92}"/>
              </a:ext>
            </a:extLst>
          </p:cNvPr>
          <p:cNvSpPr txBox="1"/>
          <p:nvPr/>
        </p:nvSpPr>
        <p:spPr>
          <a:xfrm>
            <a:off x="3038475" y="257176"/>
            <a:ext cx="61055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5006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74A270-8257-4254-AC00-F2CD50F4C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743A87F-60F1-43AD-8396-E16723E4D12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1" y="1709738"/>
            <a:ext cx="4019549" cy="45275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4A392B-67B1-4A21-830D-354CE2A61EA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467350" y="1709738"/>
            <a:ext cx="4619624" cy="452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4749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A001C-2F3B-44E2-ACB0-F4C8C6BD3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05E2ECC-4ED1-424D-9268-EF0086326D1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994" y="1885950"/>
            <a:ext cx="8007911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61617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B0B248-E4ED-4C3F-9CBB-EDF6A76B7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BD5A674-7192-4BF4-9DC2-3F2AAD520B5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1709738"/>
            <a:ext cx="4571999" cy="452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DBC5A9-9DA5-464A-916A-3F100C0C51A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1709738"/>
            <a:ext cx="4381500" cy="4527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50446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9E927B-1B37-46B3-A27F-88CA8A940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15B0773-2FC7-4388-B578-558C8544740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994" y="1709738"/>
            <a:ext cx="8007911" cy="4527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9714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300" y="904875"/>
            <a:ext cx="6753225" cy="7631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Информирование общества о положении инвалидов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2" y="2419350"/>
            <a:ext cx="10417241" cy="3317875"/>
          </a:xfrm>
        </p:spPr>
        <p:txBody>
          <a:bodyPr>
            <a:normAutofit/>
          </a:bodyPr>
          <a:lstStyle/>
          <a:p>
            <a:r>
              <a:rPr lang="ru-RU" i="1" dirty="0"/>
              <a:t> Создана группа в </a:t>
            </a:r>
            <a:r>
              <a:rPr lang="ru-RU" i="1" dirty="0" err="1"/>
              <a:t>Вацапе</a:t>
            </a:r>
            <a:r>
              <a:rPr lang="ru-RU" i="1" dirty="0"/>
              <a:t> и интернете.</a:t>
            </a:r>
          </a:p>
          <a:p>
            <a:r>
              <a:rPr lang="ru-RU" i="1" dirty="0"/>
              <a:t>Публикация в средствах массой информации  газета «Наше время»</a:t>
            </a:r>
          </a:p>
          <a:p>
            <a:pPr marL="0" indent="0">
              <a:buNone/>
            </a:pPr>
            <a:r>
              <a:rPr lang="ru-RU" i="1" dirty="0"/>
              <a:t> Изготовлены буклеты «Мы вместе и мы поможем» и розданы во администрации поселений.</a:t>
            </a:r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541B84-1279-4ACB-BD84-FE3016C1B15C}"/>
              </a:ext>
            </a:extLst>
          </p:cNvPr>
          <p:cNvSpPr txBox="1"/>
          <p:nvPr/>
        </p:nvSpPr>
        <p:spPr>
          <a:xfrm>
            <a:off x="3038475" y="266701"/>
            <a:ext cx="61055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7893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5947" y="440184"/>
            <a:ext cx="6442028" cy="855216"/>
          </a:xfrm>
        </p:spPr>
        <p:txBody>
          <a:bodyPr>
            <a:normAutofit/>
          </a:bodyPr>
          <a:lstStyle/>
          <a:p>
            <a:r>
              <a:rPr lang="ru-RU" b="1" dirty="0"/>
              <a:t>Достижения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2419350"/>
            <a:ext cx="8596312" cy="3317875"/>
          </a:xfrm>
        </p:spPr>
        <p:txBody>
          <a:bodyPr>
            <a:normAutofit/>
          </a:bodyPr>
          <a:lstStyle/>
          <a:p>
            <a:r>
              <a:rPr lang="ru-RU" i="1" dirty="0"/>
              <a:t>Достижение - доверие  людей с ограниченными возможностями здоровья. За 2023 год в организацию вступило 42 человека.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C502C5-D6D0-4C68-A77D-C7CEC98DE10E}"/>
              </a:ext>
            </a:extLst>
          </p:cNvPr>
          <p:cNvSpPr txBox="1"/>
          <p:nvPr/>
        </p:nvSpPr>
        <p:spPr>
          <a:xfrm>
            <a:off x="2755947" y="200025"/>
            <a:ext cx="63880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67388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E8832A-70FC-4A2D-B06D-2C55CFCE1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952" y="365126"/>
            <a:ext cx="8000398" cy="501649"/>
          </a:xfrm>
        </p:spPr>
        <p:txBody>
          <a:bodyPr>
            <a:no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168135C-4C8C-4AE9-B941-0ED3D5D2A0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26" y="1709738"/>
            <a:ext cx="3038474" cy="452755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2C02235-7F41-4A24-9E97-494D60A62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025" y="1709738"/>
            <a:ext cx="2647950" cy="46037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0936E9-0E17-420F-9913-A53954CBC6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0" y="1709738"/>
            <a:ext cx="2724149" cy="46037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3A9552-3C1E-49C3-AC06-F1A13C1D90EF}"/>
              </a:ext>
            </a:extLst>
          </p:cNvPr>
          <p:cNvSpPr txBox="1"/>
          <p:nvPr/>
        </p:nvSpPr>
        <p:spPr>
          <a:xfrm>
            <a:off x="2981325" y="800099"/>
            <a:ext cx="6191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Благодарности, награды и дипломы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58928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4F9FAC-D11C-4397-95A5-2B98DC534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8A2B02C-88A7-4362-BEB9-B3057835D3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526" y="1709738"/>
            <a:ext cx="3152774" cy="452755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41654C-6CDA-4986-9053-8480832FB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803" y="1709738"/>
            <a:ext cx="2727722" cy="45275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C9448B8-B8E5-4BB2-A2EE-17A5AC8C22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027" y="1709738"/>
            <a:ext cx="2603897" cy="452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035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7697" y="571500"/>
            <a:ext cx="8199977" cy="104010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Финансовый отчет за 2023 г. о деятельности региональных и местных организаций ВОИ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9703867A-994E-67BB-E4A5-F0E599C9ADE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1058514"/>
              </p:ext>
            </p:extLst>
          </p:nvPr>
        </p:nvGraphicFramePr>
        <p:xfrm>
          <a:off x="546354" y="1907289"/>
          <a:ext cx="10737809" cy="2727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0998">
                  <a:extLst>
                    <a:ext uri="{9D8B030D-6E8A-4147-A177-3AD203B41FA5}">
                      <a16:colId xmlns:a16="http://schemas.microsoft.com/office/drawing/2014/main" val="3126458129"/>
                    </a:ext>
                  </a:extLst>
                </a:gridCol>
                <a:gridCol w="7122371">
                  <a:extLst>
                    <a:ext uri="{9D8B030D-6E8A-4147-A177-3AD203B41FA5}">
                      <a16:colId xmlns:a16="http://schemas.microsoft.com/office/drawing/2014/main" val="2064355583"/>
                    </a:ext>
                  </a:extLst>
                </a:gridCol>
                <a:gridCol w="2834440">
                  <a:extLst>
                    <a:ext uri="{9D8B030D-6E8A-4147-A177-3AD203B41FA5}">
                      <a16:colId xmlns:a16="http://schemas.microsoft.com/office/drawing/2014/main" val="149180937"/>
                    </a:ext>
                  </a:extLst>
                </a:gridCol>
              </a:tblGrid>
              <a:tr h="50253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Источник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Сумма,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258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Субсидии от Центрального правления ВОИ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36 730,00</a:t>
                      </a: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5308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Субсидии региональных и местных органов власти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100 000,00</a:t>
                      </a: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486586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Целевые грантовые поступления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91 300,00</a:t>
                      </a: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82634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Членские и имущественные взносы членов ВОИ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91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Иные поступления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490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228 030,00</a:t>
                      </a: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311377761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871CE1-9972-C50C-B00C-4E424F2C4EF0}"/>
              </a:ext>
            </a:extLst>
          </p:cNvPr>
          <p:cNvSpPr txBox="1"/>
          <p:nvPr/>
        </p:nvSpPr>
        <p:spPr>
          <a:xfrm>
            <a:off x="565404" y="1537957"/>
            <a:ext cx="2836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90C226"/>
                </a:solidFill>
              </a:rPr>
              <a:t>ПОСТУПЛЕНИЯ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36CC9D-9193-4C82-AF90-B5DFB7A33F38}"/>
              </a:ext>
            </a:extLst>
          </p:cNvPr>
          <p:cNvSpPr txBox="1"/>
          <p:nvPr/>
        </p:nvSpPr>
        <p:spPr>
          <a:xfrm>
            <a:off x="2971801" y="247651"/>
            <a:ext cx="6172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ОХКО ООО «ВОИ района имени Лазо»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72466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1066</Words>
  <Application>Microsoft Office PowerPoint</Application>
  <PresentationFormat>Широкоэкранный</PresentationFormat>
  <Paragraphs>147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2" baseType="lpstr">
      <vt:lpstr>Arial</vt:lpstr>
      <vt:lpstr>Calibri</vt:lpstr>
      <vt:lpstr>Calibri Light</vt:lpstr>
      <vt:lpstr>Calibri Light (Заголовки)</vt:lpstr>
      <vt:lpstr>Times New Roman</vt:lpstr>
      <vt:lpstr>Trebuchet MS</vt:lpstr>
      <vt:lpstr>Тема Office</vt:lpstr>
      <vt:lpstr>Публичный отчет …. региональной организации ВОИ за 2023 г.</vt:lpstr>
      <vt:lpstr>Краткая информация об организации</vt:lpstr>
      <vt:lpstr>Защита прав и законных интересов инвалидов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Профориентация, образование и трудоустройство инвалидов</vt:lpstr>
      <vt:lpstr>ОХКО ООО «ВОИ района имени Лазо» </vt:lpstr>
      <vt:lpstr>ОХКО ООО «ВОИ района имени Лазо» </vt:lpstr>
      <vt:lpstr>Содействие инвалидам в занятиях физической культурой, спортом и туризмом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Социокультурная реабилитация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Программы по реабилитации и абилитации,  а также благотворительные программы организаций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Реализованные Проекты с привлечением стороннего финансирования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ОХКО ООО «ВОИ района имени Лазо» </vt:lpstr>
      <vt:lpstr>Информирование общества о положении инвалидов </vt:lpstr>
      <vt:lpstr>Достижения организации</vt:lpstr>
      <vt:lpstr>ОХКО ООО «ВОИ района имени Лазо» </vt:lpstr>
      <vt:lpstr>ОХКО ООО «ВОИ района имени Лазо» </vt:lpstr>
      <vt:lpstr>Финансовый отчет за 2023 г. о деятельности региональных и местных организаций ВОИ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Фуфаева Светлана Викторовна</dc:creator>
  <cp:lastModifiedBy>Lazo_VOI</cp:lastModifiedBy>
  <cp:revision>64</cp:revision>
  <dcterms:created xsi:type="dcterms:W3CDTF">2023-03-15T09:42:46Z</dcterms:created>
  <dcterms:modified xsi:type="dcterms:W3CDTF">2024-03-18T06:05:29Z</dcterms:modified>
</cp:coreProperties>
</file>