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80" r:id="rId5"/>
    <p:sldId id="281" r:id="rId6"/>
    <p:sldId id="282" r:id="rId7"/>
    <p:sldId id="262" r:id="rId8"/>
    <p:sldId id="277" r:id="rId9"/>
    <p:sldId id="263" r:id="rId10"/>
    <p:sldId id="279" r:id="rId11"/>
    <p:sldId id="276" r:id="rId12"/>
    <p:sldId id="264" r:id="rId13"/>
    <p:sldId id="266" r:id="rId14"/>
    <p:sldId id="267" r:id="rId15"/>
    <p:sldId id="268" r:id="rId16"/>
    <p:sldId id="278" r:id="rId17"/>
    <p:sldId id="283" r:id="rId18"/>
    <p:sldId id="270" r:id="rId19"/>
    <p:sldId id="274" r:id="rId20"/>
    <p:sldId id="271" r:id="rId21"/>
    <p:sldId id="272" r:id="rId22"/>
    <p:sldId id="273" r:id="rId23"/>
    <p:sldId id="269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7319F-20D6-4E72-8706-51541606BE65}" v="1" dt="2024-03-06T10:35:13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51" autoAdjust="0"/>
    <p:restoredTop sz="94660" autoAdjust="0"/>
  </p:normalViewPr>
  <p:slideViewPr>
    <p:cSldViewPr snapToGrid="0">
      <p:cViewPr varScale="1">
        <p:scale>
          <a:sx n="69" d="100"/>
          <a:sy n="69" d="100"/>
        </p:scale>
        <p:origin x="-332" y="-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778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ерентьев Михаил Борисович" userId="f3f8032b-f289-4b2c-99c8-f87b46d43e54" providerId="ADAL" clId="{18A7319F-20D6-4E72-8706-51541606BE65}"/>
    <pc:docChg chg="custSel modSld">
      <pc:chgData name="Терентьев Михаил Борисович" userId="f3f8032b-f289-4b2c-99c8-f87b46d43e54" providerId="ADAL" clId="{18A7319F-20D6-4E72-8706-51541606BE65}" dt="2024-03-06T10:37:15.728" v="73" actId="20577"/>
      <pc:docMkLst>
        <pc:docMk/>
      </pc:docMkLst>
      <pc:sldChg chg="modSp mod">
        <pc:chgData name="Терентьев Михаил Борисович" userId="f3f8032b-f289-4b2c-99c8-f87b46d43e54" providerId="ADAL" clId="{18A7319F-20D6-4E72-8706-51541606BE65}" dt="2024-03-06T10:37:15.728" v="73" actId="20577"/>
        <pc:sldMkLst>
          <pc:docMk/>
          <pc:sldMk cId="987246638" sldId="272"/>
        </pc:sldMkLst>
        <pc:graphicFrameChg chg="modGraphic">
          <ac:chgData name="Терентьев Михаил Борисович" userId="f3f8032b-f289-4b2c-99c8-f87b46d43e54" providerId="ADAL" clId="{18A7319F-20D6-4E72-8706-51541606BE65}" dt="2024-03-06T10:37:15.728" v="73" actId="20577"/>
          <ac:graphicFrameMkLst>
            <pc:docMk/>
            <pc:sldMk cId="987246638" sldId="272"/>
            <ac:graphicFrameMk id="7" creationId="{9703867A-994E-67BB-E4A5-F0E599C9ADEF}"/>
          </ac:graphicFrameMkLst>
        </pc:graphicFrameChg>
      </pc:sldChg>
      <pc:sldChg chg="modSp mod">
        <pc:chgData name="Терентьев Михаил Борисович" userId="f3f8032b-f289-4b2c-99c8-f87b46d43e54" providerId="ADAL" clId="{18A7319F-20D6-4E72-8706-51541606BE65}" dt="2024-03-06T10:35:26.137" v="16" actId="6549"/>
        <pc:sldMkLst>
          <pc:docMk/>
          <pc:sldMk cId="928144492" sldId="273"/>
        </pc:sldMkLst>
        <pc:graphicFrameChg chg="mod modGraphic">
          <ac:chgData name="Терентьев Михаил Борисович" userId="f3f8032b-f289-4b2c-99c8-f87b46d43e54" providerId="ADAL" clId="{18A7319F-20D6-4E72-8706-51541606BE65}" dt="2024-03-06T10:35:26.137" v="16" actId="6549"/>
          <ac:graphicFrameMkLst>
            <pc:docMk/>
            <pc:sldMk cId="928144492" sldId="273"/>
            <ac:graphicFrameMk id="8" creationId="{3EB7D258-D2E5-E508-65EF-16F3FC75454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783A-FE45-435A-8982-30CBF770BDBE}" type="datetimeFigureOut">
              <a:rPr lang="ru-RU" smtClean="0"/>
              <a:pPr/>
              <a:t>21.03.2024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84715-8102-45D1-88FF-58B16368DB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065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12DC5B-2EDF-03E1-A9DB-0C29CD9D9F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13175" y="2046389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ru-RU" dirty="0"/>
              <a:t>Название презентации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3FBE912-F37B-33CF-FC7C-6E7DF72C22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3499" y="5912101"/>
            <a:ext cx="2762452" cy="40207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Москва, 2023 г.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4BD6F8-7B75-87F9-F2DB-CA5A00D4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E25AF2B-81B3-D48E-968B-7779F9C8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55D55FB-410D-0CE7-DCC7-813C9C6B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9839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41D9EB-0E3D-9D7F-94CF-6EE6AD39F6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952" y="365126"/>
            <a:ext cx="8171848" cy="982412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388046C-6D57-6520-EE79-653B6BDCC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121"/>
            <a:ext cx="10731366" cy="4527049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82E9EB0-7322-2BFB-E306-4A1F5081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E229ED5-C730-6BD1-A88C-6E6E70391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936A28B-E8E0-513A-3724-1730DC74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710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B7E06D-F0AB-29DE-B232-24CD021E7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452" y="326625"/>
            <a:ext cx="8460607" cy="1030538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0058636-152D-F395-AF48-A9F90A8F4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40BF6C2-A7C2-60E7-95D3-98D41E6B8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FE6CB89-5E61-0F4B-7968-DCA90DBE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B665F1C-DFF1-D846-5E95-A4FA9365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B2DF26C-DE61-5FD7-7737-BE9A684F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018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C97FD4-C44F-5783-B30A-707B0A9A6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2964" y="365126"/>
            <a:ext cx="8090836" cy="905410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342293D-EC7A-D8E5-FA44-FAB2E275D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EF007F8-D542-4D05-0051-0849F643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6A44E4D-4815-F066-2D9B-1BB6B692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665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4C8B8E-5914-B06E-E081-0971A4C8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36296"/>
            <a:ext cx="3932237" cy="481262"/>
          </a:xfrm>
        </p:spPr>
        <p:txBody>
          <a:bodyPr anchor="b">
            <a:noAutofit/>
          </a:bodyPr>
          <a:lstStyle>
            <a:lvl1pPr>
              <a:defRPr sz="2600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93362D6-8CB5-32F8-FA3F-FEC5C4C91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51798"/>
            <a:ext cx="6172200" cy="4109252"/>
          </a:xfrm>
        </p:spPr>
        <p:txBody>
          <a:bodyPr/>
          <a:lstStyle>
            <a:lvl1pPr>
              <a:defRPr sz="18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39FBB67-1B8F-A05E-000D-C832926F0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BD8E481-D3B9-8DA5-4EAB-D5991D48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FB6A428-BF5D-75ED-2F52-27E399BB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166A8E1-A93E-77AB-79EC-84C3DB95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150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0F8E52-03EC-3AFA-166F-947FD7A9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8D565FC-BC4C-0814-41EA-FEFC99151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C2C9E61-D316-22C2-509F-5F896EAE2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85F0A-5F69-4C08-B315-8D0518FC489C}" type="datetimeFigureOut">
              <a:rPr lang="ru-RU" smtClean="0"/>
              <a:pPr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7D9B681-DAEA-40C4-0C7E-7531CA2CD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17EC2D1-4826-07CE-8AC7-EA849B2CD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960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k.ru/group51999664308423" TargetMode="External"/><Relationship Id="rId2" Type="http://schemas.openxmlformats.org/officeDocument/2006/relationships/hyperlink" Target="http://&#1074;&#1086;&#1080;-&#1082;&#1084;&#1089;.&#1088;&#1092;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.me/voi_km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F573DD-A046-FA9F-D5E4-4CC8C450D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373" y="1613251"/>
            <a:ext cx="9144000" cy="2387600"/>
          </a:xfrm>
        </p:spPr>
        <p:txBody>
          <a:bodyPr>
            <a:normAutofit/>
          </a:bodyPr>
          <a:lstStyle/>
          <a:p>
            <a:r>
              <a:rPr lang="ru-RU" sz="4400" b="1" dirty="0"/>
              <a:t>Публичный отчет </a:t>
            </a:r>
            <a:r>
              <a:rPr lang="ru-RU" sz="4400" b="1" dirty="0" smtClean="0"/>
              <a:t>ОХКО ВОИ г. Комсомольска-на-Амуре за </a:t>
            </a:r>
            <a:r>
              <a:rPr lang="ru-RU" sz="4400" b="1" dirty="0"/>
              <a:t>2023 г.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ADB5BB0-64C4-19E4-665C-929C6F514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0876" y="6037229"/>
            <a:ext cx="2762452" cy="4020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г. Комсомольск-на-Амуре</a:t>
            </a:r>
            <a:r>
              <a:rPr lang="ru-RU" dirty="0" smtClean="0"/>
              <a:t>, </a:t>
            </a:r>
            <a:r>
              <a:rPr lang="ru-RU" dirty="0"/>
              <a:t>2023 г.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E47824E-39E3-E502-7B7B-8DD696F73735}"/>
              </a:ext>
            </a:extLst>
          </p:cNvPr>
          <p:cNvSpPr/>
          <p:nvPr/>
        </p:nvSpPr>
        <p:spPr>
          <a:xfrm>
            <a:off x="8115300" y="0"/>
            <a:ext cx="1647825" cy="16153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РО ВОИ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9228" y="-1"/>
            <a:ext cx="2356518" cy="234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8255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Накладка_6">
            <a:hlinkClick r:id="" action="ppaction://macro?name=S2_6"/>
            <a:extLst>
              <a:ext uri="{FF2B5EF4-FFF2-40B4-BE49-F238E27FC236}">
                <a16:creationId xmlns="" xmlns:a16="http://schemas.microsoft.com/office/drawing/2014/main" id="{23BD862F-5F1A-4BF3-8D32-F713D9A27726}"/>
              </a:ext>
            </a:extLst>
          </p:cNvPr>
          <p:cNvSpPr/>
          <p:nvPr/>
        </p:nvSpPr>
        <p:spPr>
          <a:xfrm>
            <a:off x="8278441" y="399106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Накладка_5">
            <a:hlinkClick r:id="" action="ppaction://macro?name=S2_5"/>
            <a:extLst>
              <a:ext uri="{FF2B5EF4-FFF2-40B4-BE49-F238E27FC236}">
                <a16:creationId xmlns="" xmlns:a16="http://schemas.microsoft.com/office/drawing/2014/main" id="{ED071A9F-8407-4E34-B0C8-4BF9BE44F0FF}"/>
              </a:ext>
            </a:extLst>
          </p:cNvPr>
          <p:cNvSpPr/>
          <p:nvPr/>
        </p:nvSpPr>
        <p:spPr>
          <a:xfrm>
            <a:off x="8326329" y="4898265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Накладка_4">
            <a:hlinkClick r:id="" action="ppaction://macro?name=S2_4"/>
            <a:extLst>
              <a:ext uri="{FF2B5EF4-FFF2-40B4-BE49-F238E27FC236}">
                <a16:creationId xmlns="" xmlns:a16="http://schemas.microsoft.com/office/drawing/2014/main" id="{883B8FD4-6EDD-46B1-95D0-BB2E0A74DA30}"/>
              </a:ext>
            </a:extLst>
          </p:cNvPr>
          <p:cNvSpPr/>
          <p:nvPr/>
        </p:nvSpPr>
        <p:spPr>
          <a:xfrm>
            <a:off x="9546327" y="542235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Накладка_3">
            <a:hlinkClick r:id="" action="ppaction://macro?name=S2_3"/>
            <a:extLst>
              <a:ext uri="{FF2B5EF4-FFF2-40B4-BE49-F238E27FC236}">
                <a16:creationId xmlns="" xmlns:a16="http://schemas.microsoft.com/office/drawing/2014/main" id="{BB7A5230-D70B-45EC-BB92-F3720735343A}"/>
              </a:ext>
            </a:extLst>
          </p:cNvPr>
          <p:cNvSpPr/>
          <p:nvPr/>
        </p:nvSpPr>
        <p:spPr>
          <a:xfrm>
            <a:off x="10736089" y="4901860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Накладка_2">
            <a:hlinkClick r:id="" action="ppaction://macro?name=S2_2"/>
            <a:extLst>
              <a:ext uri="{FF2B5EF4-FFF2-40B4-BE49-F238E27FC236}">
                <a16:creationId xmlns="" xmlns:a16="http://schemas.microsoft.com/office/drawing/2014/main" id="{8D4651A0-3102-4D87-99F8-E6F816AD588B}"/>
              </a:ext>
            </a:extLst>
          </p:cNvPr>
          <p:cNvSpPr/>
          <p:nvPr/>
        </p:nvSpPr>
        <p:spPr>
          <a:xfrm>
            <a:off x="10717920" y="3955806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акладка_1">
            <a:hlinkClick r:id="" action="ppaction://macro?name=S2_1"/>
            <a:extLst>
              <a:ext uri="{FF2B5EF4-FFF2-40B4-BE49-F238E27FC236}">
                <a16:creationId xmlns="" xmlns:a16="http://schemas.microsoft.com/office/drawing/2014/main" id="{8C1ED83D-672F-4B5B-AF48-45DA42C78C13}"/>
              </a:ext>
            </a:extLst>
          </p:cNvPr>
          <p:cNvSpPr/>
          <p:nvPr/>
        </p:nvSpPr>
        <p:spPr>
          <a:xfrm>
            <a:off x="9509760" y="3395068"/>
            <a:ext cx="1166788" cy="560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4" name="Накладка_0">
            <a:hlinkClick r:id="" action="ppaction://macro?name=S2_0"/>
            <a:extLst>
              <a:ext uri="{FF2B5EF4-FFF2-40B4-BE49-F238E27FC236}">
                <a16:creationId xmlns="" xmlns:a16="http://schemas.microsoft.com/office/drawing/2014/main" id="{C3701C2C-E1FD-4128-844D-349446574430}"/>
              </a:ext>
            </a:extLst>
          </p:cNvPr>
          <p:cNvSpPr/>
          <p:nvPr/>
        </p:nvSpPr>
        <p:spPr>
          <a:xfrm>
            <a:off x="9480804" y="4081819"/>
            <a:ext cx="1250832" cy="127951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S2_6" hidden="1">
            <a:extLst>
              <a:ext uri="{FF2B5EF4-FFF2-40B4-BE49-F238E27FC236}">
                <a16:creationId xmlns="" xmlns:a16="http://schemas.microsoft.com/office/drawing/2014/main" id="{FADBD3F7-7003-4CD2-8C37-0201BA36AFA3}"/>
              </a:ext>
            </a:extLst>
          </p:cNvPr>
          <p:cNvSpPr/>
          <p:nvPr/>
        </p:nvSpPr>
        <p:spPr>
          <a:xfrm>
            <a:off x="197861" y="60445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4" name="S2_5" hidden="1">
            <a:extLst>
              <a:ext uri="{FF2B5EF4-FFF2-40B4-BE49-F238E27FC236}">
                <a16:creationId xmlns="" xmlns:a16="http://schemas.microsoft.com/office/drawing/2014/main" id="{F650438C-5BB8-4825-BF4E-49491A93A0CC}"/>
              </a:ext>
            </a:extLst>
          </p:cNvPr>
          <p:cNvSpPr/>
          <p:nvPr/>
        </p:nvSpPr>
        <p:spPr>
          <a:xfrm>
            <a:off x="197861" y="546719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3" name="S2_4" hidden="1">
            <a:extLst>
              <a:ext uri="{FF2B5EF4-FFF2-40B4-BE49-F238E27FC236}">
                <a16:creationId xmlns="" xmlns:a16="http://schemas.microsoft.com/office/drawing/2014/main" id="{DDD7A8F6-3586-47CC-A783-158FC323BA90}"/>
              </a:ext>
            </a:extLst>
          </p:cNvPr>
          <p:cNvSpPr/>
          <p:nvPr/>
        </p:nvSpPr>
        <p:spPr>
          <a:xfrm>
            <a:off x="201288" y="48982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2" name="S2_3" hidden="1">
            <a:extLst>
              <a:ext uri="{FF2B5EF4-FFF2-40B4-BE49-F238E27FC236}">
                <a16:creationId xmlns="" xmlns:a16="http://schemas.microsoft.com/office/drawing/2014/main" id="{46DD3F86-3EC4-4AD3-93C7-A3EBE1BCCB99}"/>
              </a:ext>
            </a:extLst>
          </p:cNvPr>
          <p:cNvSpPr/>
          <p:nvPr/>
        </p:nvSpPr>
        <p:spPr>
          <a:xfrm>
            <a:off x="197861" y="4319716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82" name="S2_2" hidden="1">
            <a:extLst>
              <a:ext uri="{FF2B5EF4-FFF2-40B4-BE49-F238E27FC236}">
                <a16:creationId xmlns="" xmlns:a16="http://schemas.microsoft.com/office/drawing/2014/main" id="{88052B99-606C-4E70-8295-15ED0C8EDDC8}"/>
              </a:ext>
            </a:extLst>
          </p:cNvPr>
          <p:cNvSpPr/>
          <p:nvPr/>
        </p:nvSpPr>
        <p:spPr>
          <a:xfrm>
            <a:off x="195259" y="3743497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79" name="S2_1" hidden="1">
            <a:extLst>
              <a:ext uri="{FF2B5EF4-FFF2-40B4-BE49-F238E27FC236}">
                <a16:creationId xmlns="" xmlns:a16="http://schemas.microsoft.com/office/drawing/2014/main" id="{70AD32A9-7603-4AEA-8058-B3D972E36F26}"/>
              </a:ext>
            </a:extLst>
          </p:cNvPr>
          <p:cNvSpPr/>
          <p:nvPr/>
        </p:nvSpPr>
        <p:spPr>
          <a:xfrm>
            <a:off x="191449" y="3136883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C126E885-9EB9-0F71-D2B6-34F9ED4D5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236" y="641106"/>
            <a:ext cx="8596312" cy="68654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Краткая информация об организации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="" xmlns:a16="http://schemas.microsoft.com/office/drawing/2014/main" id="{BCE66C5D-B4A7-2C7F-7A5B-1E24C2922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518" y="1559859"/>
            <a:ext cx="9642819" cy="5016868"/>
          </a:xfrm>
        </p:spPr>
        <p:txBody>
          <a:bodyPr/>
          <a:lstStyle/>
          <a:p>
            <a:r>
              <a:rPr lang="ru-RU" i="1" dirty="0"/>
              <a:t>Дата образования организации </a:t>
            </a:r>
            <a:r>
              <a:rPr lang="ru-RU" i="1" dirty="0" smtClean="0"/>
              <a:t>– 11.11.2002 </a:t>
            </a:r>
            <a:r>
              <a:rPr lang="ru-RU" i="1" dirty="0" smtClean="0"/>
              <a:t>г.</a:t>
            </a:r>
            <a:endParaRPr lang="ru-RU" i="1" dirty="0"/>
          </a:p>
          <a:p>
            <a:r>
              <a:rPr lang="ru-RU" i="1" dirty="0" smtClean="0"/>
              <a:t>Количество </a:t>
            </a:r>
            <a:r>
              <a:rPr lang="ru-RU" i="1" dirty="0"/>
              <a:t>первичных ячеек – </a:t>
            </a:r>
            <a:r>
              <a:rPr lang="ru-RU" i="1" dirty="0" smtClean="0"/>
              <a:t>3</a:t>
            </a:r>
            <a:endParaRPr lang="ru-RU" i="1" dirty="0"/>
          </a:p>
          <a:p>
            <a:r>
              <a:rPr lang="ru-RU" i="1" dirty="0" smtClean="0"/>
              <a:t>Количество </a:t>
            </a:r>
            <a:r>
              <a:rPr lang="ru-RU" i="1" dirty="0"/>
              <a:t>членов ВОИ – </a:t>
            </a:r>
            <a:r>
              <a:rPr lang="ru-RU" i="1" dirty="0" smtClean="0"/>
              <a:t>476</a:t>
            </a:r>
            <a:endParaRPr lang="ru-RU" i="1" dirty="0"/>
          </a:p>
          <a:p>
            <a:r>
              <a:rPr lang="ru-RU" i="1" dirty="0" smtClean="0"/>
              <a:t>Председатель организации </a:t>
            </a:r>
            <a:r>
              <a:rPr lang="ru-RU" i="1" dirty="0"/>
              <a:t>ВОИ </a:t>
            </a:r>
            <a:r>
              <a:rPr lang="ru-RU" i="1" dirty="0" smtClean="0"/>
              <a:t>– Полей Оксана Александровна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8" name="Slide Number Placeholder 5">
            <a:extLst>
              <a:ext uri="{FF2B5EF4-FFF2-40B4-BE49-F238E27FC236}">
                <a16:creationId xmlns="" xmlns:a16="http://schemas.microsoft.com/office/drawing/2014/main" id="{657F2530-EEF4-4DA6-8C7A-148E1AB81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1745" y="6467157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357F04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2DD9FF70-5C9E-496A-BC8A-B2570B9562AF}" type="slidenum">
              <a:rPr lang="en-US" altLang="ru-RU" smtClean="0"/>
              <a:pPr>
                <a:defRPr/>
              </a:pPr>
              <a:t>2</a:t>
            </a:fld>
            <a:endParaRPr lang="en-US" altLang="ru-RU" dirty="0"/>
          </a:p>
        </p:txBody>
      </p:sp>
      <p:sp>
        <p:nvSpPr>
          <p:cNvPr id="50" name="S2_61" hidden="1">
            <a:extLst>
              <a:ext uri="{FF2B5EF4-FFF2-40B4-BE49-F238E27FC236}">
                <a16:creationId xmlns="" xmlns:a16="http://schemas.microsoft.com/office/drawing/2014/main" id="{FADBD3F7-7003-4CD2-8C37-0201BA36AFA3}"/>
              </a:ext>
            </a:extLst>
          </p:cNvPr>
          <p:cNvSpPr/>
          <p:nvPr/>
        </p:nvSpPr>
        <p:spPr>
          <a:xfrm>
            <a:off x="197165" y="60438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1" name="S2_51" hidden="1">
            <a:extLst>
              <a:ext uri="{FF2B5EF4-FFF2-40B4-BE49-F238E27FC236}">
                <a16:creationId xmlns="" xmlns:a16="http://schemas.microsoft.com/office/drawing/2014/main" id="{F650438C-5BB8-4825-BF4E-49491A93A0CC}"/>
              </a:ext>
            </a:extLst>
          </p:cNvPr>
          <p:cNvSpPr/>
          <p:nvPr/>
        </p:nvSpPr>
        <p:spPr>
          <a:xfrm>
            <a:off x="197165" y="5466494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2" name="S2_41" hidden="1">
            <a:extLst>
              <a:ext uri="{FF2B5EF4-FFF2-40B4-BE49-F238E27FC236}">
                <a16:creationId xmlns="" xmlns:a16="http://schemas.microsoft.com/office/drawing/2014/main" id="{DDD7A8F6-3586-47CC-A783-158FC323BA90}"/>
              </a:ext>
            </a:extLst>
          </p:cNvPr>
          <p:cNvSpPr/>
          <p:nvPr/>
        </p:nvSpPr>
        <p:spPr>
          <a:xfrm>
            <a:off x="200592" y="48975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3" name="S2_31" hidden="1">
            <a:extLst>
              <a:ext uri="{FF2B5EF4-FFF2-40B4-BE49-F238E27FC236}">
                <a16:creationId xmlns="" xmlns:a16="http://schemas.microsoft.com/office/drawing/2014/main" id="{46DD3F86-3EC4-4AD3-93C7-A3EBE1BCCB99}"/>
              </a:ext>
            </a:extLst>
          </p:cNvPr>
          <p:cNvSpPr/>
          <p:nvPr/>
        </p:nvSpPr>
        <p:spPr>
          <a:xfrm>
            <a:off x="197165" y="431902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4" name="S2_21" hidden="1">
            <a:extLst>
              <a:ext uri="{FF2B5EF4-FFF2-40B4-BE49-F238E27FC236}">
                <a16:creationId xmlns="" xmlns:a16="http://schemas.microsoft.com/office/drawing/2014/main" id="{88052B99-606C-4E70-8295-15ED0C8EDDC8}"/>
              </a:ext>
            </a:extLst>
          </p:cNvPr>
          <p:cNvSpPr/>
          <p:nvPr/>
        </p:nvSpPr>
        <p:spPr>
          <a:xfrm>
            <a:off x="194563" y="3742801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6" name="S2_11" hidden="1">
            <a:extLst>
              <a:ext uri="{FF2B5EF4-FFF2-40B4-BE49-F238E27FC236}">
                <a16:creationId xmlns="" xmlns:a16="http://schemas.microsoft.com/office/drawing/2014/main" id="{70AD32A9-7603-4AEA-8058-B3D972E36F26}"/>
              </a:ext>
            </a:extLst>
          </p:cNvPr>
          <p:cNvSpPr/>
          <p:nvPr/>
        </p:nvSpPr>
        <p:spPr>
          <a:xfrm>
            <a:off x="206063" y="312644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73C2C30-91EC-E795-AC2B-2731C75A47D4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 </a:t>
            </a:r>
            <a:endParaRPr lang="ru-RU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518" y="3675437"/>
            <a:ext cx="3611950" cy="26621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0" grpId="0"/>
      <p:bldP spid="39" grpId="0"/>
      <p:bldP spid="38" grpId="0"/>
      <p:bldP spid="83" grpId="0"/>
      <p:bldP spid="7" grpId="0"/>
      <p:bldP spid="84" grpId="0"/>
      <p:bldP spid="45" grpId="0" animBg="1"/>
      <p:bldP spid="44" grpId="0" animBg="1"/>
      <p:bldP spid="43" grpId="0" animBg="1"/>
      <p:bldP spid="42" grpId="0" animBg="1"/>
      <p:bldP spid="82" grpId="0" animBg="1"/>
      <p:bldP spid="7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05531"/>
            <a:ext cx="10202088" cy="447557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i="1" dirty="0"/>
              <a:t>Участвуя в обсуждении нормативно-правовых актов регионального уровня добились </a:t>
            </a:r>
            <a:r>
              <a:rPr lang="ru-RU" i="1" dirty="0" smtClean="0"/>
              <a:t>принятия </a:t>
            </a:r>
            <a:r>
              <a:rPr lang="ru-RU" i="1" dirty="0"/>
              <a:t>следующих решений для повышения качества жизни инвалидов и их семей: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b="1" i="1" dirty="0" smtClean="0"/>
              <a:t>- работа в </a:t>
            </a:r>
            <a:r>
              <a:rPr lang="ru-RU" b="1" i="1" dirty="0"/>
              <a:t>Общественном совете г. Комсомольска-на-Амуре</a:t>
            </a:r>
          </a:p>
          <a:p>
            <a:pPr algn="just"/>
            <a:r>
              <a:rPr lang="ru-RU" i="1" dirty="0"/>
              <a:t>Рассмотрены </a:t>
            </a:r>
            <a:r>
              <a:rPr lang="ru-RU" i="1" dirty="0" smtClean="0"/>
              <a:t>вопросы: О </a:t>
            </a:r>
            <a:r>
              <a:rPr lang="ru-RU" i="1" dirty="0"/>
              <a:t>работе учреждений здравоохранения г. Комсомольска-на-Амуре</a:t>
            </a:r>
            <a:r>
              <a:rPr lang="ru-RU" i="1" dirty="0" smtClean="0"/>
              <a:t>.</a:t>
            </a:r>
          </a:p>
          <a:p>
            <a:pPr marL="0" indent="0" algn="just">
              <a:buNone/>
            </a:pPr>
            <a:r>
              <a:rPr lang="ru-RU" b="1" i="1" dirty="0" smtClean="0"/>
              <a:t>  </a:t>
            </a:r>
            <a:r>
              <a:rPr lang="ru-RU" b="1" i="1" dirty="0"/>
              <a:t>- Участие в заседании совета при главе города по делам инвалидов, с поднятием вопроса медицинского обслуживания в г. Комсомольске-на-Амуре.</a:t>
            </a:r>
          </a:p>
          <a:p>
            <a:pPr algn="just"/>
            <a:r>
              <a:rPr lang="ru-RU" i="1" dirty="0"/>
              <a:t>    - Проведен мониторинг-обследование в формате конкурса «Нелепый пандус» в </a:t>
            </a:r>
            <a:r>
              <a:rPr lang="ru-RU" i="1" dirty="0" smtClean="0"/>
              <a:t>ходе </a:t>
            </a:r>
            <a:r>
              <a:rPr lang="ru-RU" i="1" dirty="0"/>
              <a:t>которого выявлялись </a:t>
            </a:r>
            <a:r>
              <a:rPr lang="ru-RU" i="1" dirty="0" smtClean="0"/>
              <a:t>учреждения </a:t>
            </a:r>
            <a:r>
              <a:rPr lang="ru-RU" i="1" dirty="0"/>
              <a:t>независимо от формы собственности, которые нарушали требования доступности, производилось фотографирование объектов и информирование прокуратуры города о выявленных случаях, совместные проверки с прокуратурой</a:t>
            </a:r>
            <a:r>
              <a:rPr lang="ru-RU" i="1" dirty="0" smtClean="0"/>
              <a:t>.</a:t>
            </a:r>
          </a:p>
          <a:p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</a:t>
            </a:r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04328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05531"/>
            <a:ext cx="10202088" cy="447557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i="1" dirty="0" smtClean="0"/>
              <a:t>- Участие представителя организации в заседании Общественной палаты Хабаровского края с вопросами:</a:t>
            </a:r>
          </a:p>
          <a:p>
            <a:pPr algn="just"/>
            <a:r>
              <a:rPr lang="ru-RU" i="1" dirty="0" smtClean="0"/>
              <a:t> организация визита заместителя губернатора Хабаровского края по социальным вопросам, с повесткой – проблемы лекарственного обеспечения, - физическая доступность медицинских учреждения для инвалидов, - значительное количество отказов в исполнении заявок на «социальное такси», востребованность данной услуги.</a:t>
            </a:r>
          </a:p>
          <a:p>
            <a:pPr marL="0" indent="0" algn="just">
              <a:buNone/>
            </a:pPr>
            <a:r>
              <a:rPr lang="ru-RU" i="1" dirty="0" smtClean="0"/>
              <a:t>- Взаимодействуя с региональными органами власти, прокуратурой и другими надзорными органами мы восстановили нарушенные права инвалидов: право на доступность объектов социальной инфраструктуры, оказываемых услуг.</a:t>
            </a:r>
          </a:p>
          <a:p>
            <a:pPr marL="0" indent="0" algn="just">
              <a:buNone/>
            </a:pPr>
            <a:r>
              <a:rPr lang="ru-RU" i="1" dirty="0" smtClean="0"/>
              <a:t>Наши представители есть в значимых комиссиях: 1. Администрация города Комсомольска-на-Амуре – комиссия по приемке дворовых территорий и общественных </a:t>
            </a:r>
            <a:r>
              <a:rPr lang="ru-RU" i="1" dirty="0" smtClean="0"/>
              <a:t>пространств (Полей О.А.); </a:t>
            </a:r>
            <a:r>
              <a:rPr lang="ru-RU" i="1" dirty="0" smtClean="0"/>
              <a:t>2. Общественный совет города Комсомольска-на-Амуре – комиссия по социальным вопросам и развитию институтов гражданского общества (Полей О.А.); 3. Комиссия Общественной палаты Хабаровского края по вопросам социальной политики, здравоохранения, физкультуры и спорта, экспертная комиссия (Муштай В.Н.)</a:t>
            </a:r>
          </a:p>
          <a:p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</a:t>
            </a:r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151488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05531"/>
            <a:ext cx="10202088" cy="447557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FontTx/>
              <a:buChar char="-"/>
            </a:pPr>
            <a:r>
              <a:rPr lang="ru-RU" i="1" dirty="0" smtClean="0"/>
              <a:t>Обращения </a:t>
            </a:r>
            <a:r>
              <a:rPr lang="ru-RU" i="1" dirty="0"/>
              <a:t>к руководителям магазинов, </a:t>
            </a:r>
            <a:r>
              <a:rPr lang="ru-RU" i="1" dirty="0" smtClean="0"/>
              <a:t>аптек, СФР, военный комиссариат по городу Комсомольск-на-Амуре, гостиницы </a:t>
            </a:r>
            <a:r>
              <a:rPr lang="ru-RU" i="1" dirty="0"/>
              <a:t>и т.д. об  устранении недоступности к объектам.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 </a:t>
            </a:r>
            <a:r>
              <a:rPr lang="ru-RU" i="1" dirty="0" smtClean="0"/>
              <a:t>- </a:t>
            </a:r>
            <a:r>
              <a:rPr lang="ru-RU" i="1" dirty="0"/>
              <a:t>Информационные встречи и обсуждение проблем инвалидов ВОИ с представителями СФР;</a:t>
            </a:r>
          </a:p>
          <a:p>
            <a:pPr marL="0" indent="0" algn="just">
              <a:buNone/>
            </a:pPr>
            <a:r>
              <a:rPr lang="ru-RU" i="1" dirty="0"/>
              <a:t>- Информационные встречи со специалистами центров социальной поддержки населения г. Комсомольска-на-Амуре и Комсомольского района;</a:t>
            </a:r>
          </a:p>
          <a:p>
            <a:pPr marL="0" indent="0" algn="just">
              <a:buNone/>
            </a:pPr>
            <a:r>
              <a:rPr lang="ru-RU" i="1" dirty="0"/>
              <a:t>- Информационные встречи обсуждение проблем инвалидов ВОИ с прокурором города;</a:t>
            </a:r>
          </a:p>
          <a:p>
            <a:pPr marL="0" indent="0" algn="just">
              <a:buNone/>
            </a:pPr>
            <a:r>
              <a:rPr lang="ru-RU" i="1" dirty="0"/>
              <a:t>- Информационные встречи обсуждение проблем инвалидов ВОИ с транспортным прокурором города;</a:t>
            </a:r>
          </a:p>
          <a:p>
            <a:pPr marL="0" indent="0" algn="just">
              <a:buNone/>
            </a:pPr>
            <a:r>
              <a:rPr lang="ru-RU" i="1" dirty="0"/>
              <a:t>- Проверки с прокуратурой города доступности социальных объектов.</a:t>
            </a:r>
          </a:p>
          <a:p>
            <a:pPr marL="0" indent="0" algn="just">
              <a:buNone/>
            </a:pPr>
            <a:r>
              <a:rPr lang="ru-RU" i="1" dirty="0" smtClean="0"/>
              <a:t>- </a:t>
            </a:r>
            <a:r>
              <a:rPr lang="ru-RU" i="1" dirty="0"/>
              <a:t>Была организована встреча с </a:t>
            </a:r>
            <a:r>
              <a:rPr lang="ru-RU" i="1" dirty="0" smtClean="0"/>
              <a:t>главой администрации </a:t>
            </a:r>
            <a:r>
              <a:rPr lang="ru-RU" i="1" dirty="0"/>
              <a:t>г. Комсомольска-на-Амуре по жалобам на неочищенные дворы и тротуары от снега. Была организована очистка от снега по адресам обратившихся инвалидов.</a:t>
            </a:r>
          </a:p>
          <a:p>
            <a:pPr marL="0" indent="0" algn="just">
              <a:buNone/>
            </a:pPr>
            <a:r>
              <a:rPr lang="ru-RU" i="1" dirty="0"/>
              <a:t>- Наша организация в составе комиссии по проверки дворовых территорий и общественных пространств, теперь учитывается доступная среда в ремонтируемых дворах и общественных </a:t>
            </a:r>
            <a:r>
              <a:rPr lang="ru-RU" i="1" dirty="0" smtClean="0"/>
              <a:t>пространствах города.</a:t>
            </a:r>
            <a:endParaRPr lang="ru-RU" i="1" dirty="0"/>
          </a:p>
          <a:p>
            <a:pPr marL="0" indent="0" algn="just">
              <a:buNone/>
            </a:pPr>
            <a:r>
              <a:rPr lang="ru-RU" i="1" dirty="0"/>
              <a:t>- В связи с неоднократными проверками магазинов и других объектов, в 2023г. оборудованы пандусы в «Дом бытовых услуг» по адресу: г. Комсомольск-на-Амуре, ул. Кирова, 28, в магазине «Близкий» по адресу: г. Комсомольск-на-Амуре,  ул. Лазо, 25, «Моя пекарня» по адресу: г. Комсомольск-на-Амуре, ул. Культурная 11 и др. </a:t>
            </a:r>
          </a:p>
          <a:p>
            <a:pPr marL="0" indent="0" algn="just">
              <a:buNone/>
            </a:pPr>
            <a:endParaRPr lang="ru-RU" i="1" dirty="0"/>
          </a:p>
          <a:p>
            <a:pPr marL="0" indent="0" algn="just">
              <a:buNone/>
            </a:pPr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</a:t>
            </a:r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508452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05531"/>
            <a:ext cx="10202088" cy="447557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i="1" dirty="0"/>
              <a:t>- В ходе работы неоднократно поднимались проблемы общественного транспорта - в итоге администрацией города принято предварительное устное решение, что требование о соответствии транспорта нормам доступности будет внесено в конкурсную документацию на определение перевозчиков-победителей. </a:t>
            </a:r>
          </a:p>
          <a:p>
            <a:pPr marL="0" indent="0" algn="just">
              <a:buNone/>
            </a:pPr>
            <a:r>
              <a:rPr lang="ru-RU" i="1" dirty="0"/>
              <a:t>- Неоднократные обращения в прокуратуру г. Комсомольска-на-Амуре.</a:t>
            </a:r>
          </a:p>
          <a:p>
            <a:pPr marL="0" indent="0" algn="just">
              <a:buNone/>
            </a:pPr>
            <a:r>
              <a:rPr lang="ru-RU" i="1" dirty="0"/>
              <a:t>- Неоднократные обращения в транспортную прокуратуру г. Комсомольска-на-Амуре.</a:t>
            </a:r>
          </a:p>
          <a:p>
            <a:pPr marL="0" indent="0" algn="just">
              <a:buNone/>
            </a:pPr>
            <a:r>
              <a:rPr lang="ru-RU" i="1" dirty="0"/>
              <a:t>- Выездные проверки в составе комиссий.</a:t>
            </a:r>
          </a:p>
          <a:p>
            <a:pPr marL="0" indent="0" algn="just">
              <a:buNone/>
            </a:pPr>
            <a:r>
              <a:rPr lang="ru-RU" i="1" dirty="0"/>
              <a:t>- </a:t>
            </a:r>
            <a:r>
              <a:rPr lang="ru-RU" i="1" dirty="0" smtClean="0"/>
              <a:t>Нашей организацией инициирована </a:t>
            </a:r>
            <a:r>
              <a:rPr lang="ru-RU" i="1" dirty="0"/>
              <a:t>практика постоянных плановых периодических проверок с участием прокуратуры и ГИБДД на предмет нарушения правил парковки на специализированных местах, предназначенных для инвалидов и перевозящих их транспортных средств. Нарушители выявляются и получают штрафные санкции.</a:t>
            </a:r>
          </a:p>
          <a:p>
            <a:pPr marL="0" indent="0" algn="just">
              <a:buNone/>
            </a:pPr>
            <a:endParaRPr lang="ru-RU" i="1" dirty="0"/>
          </a:p>
          <a:p>
            <a:pPr marL="0" indent="0" algn="just">
              <a:buNone/>
            </a:pPr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</a:t>
            </a:r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300250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37" y="658695"/>
            <a:ext cx="8556290" cy="12192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Профориентация, образование и трудоустройство инвалидов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18" y="1798064"/>
            <a:ext cx="11226374" cy="3986015"/>
          </a:xfrm>
        </p:spPr>
        <p:txBody>
          <a:bodyPr>
            <a:normAutofit fontScale="92500" lnSpcReduction="10000"/>
          </a:bodyPr>
          <a:lstStyle/>
          <a:p>
            <a:pPr algn="just">
              <a:buFontTx/>
              <a:buChar char="-"/>
            </a:pPr>
            <a:r>
              <a:rPr lang="ru-RU" i="1" dirty="0" smtClean="0"/>
              <a:t>Участие </a:t>
            </a:r>
            <a:r>
              <a:rPr lang="ru-RU" i="1" dirty="0"/>
              <a:t>в опросе Дальневосточного федерального университета для определения потребностей  курсов дополнительного образования, для возможной адаптации для людей с ОВЗ  </a:t>
            </a:r>
            <a:endParaRPr lang="ru-RU" i="1" dirty="0" smtClean="0"/>
          </a:p>
          <a:p>
            <a:pPr algn="just">
              <a:buFontTx/>
              <a:buChar char="-"/>
            </a:pPr>
            <a:r>
              <a:rPr lang="ru-RU" i="1" dirty="0" smtClean="0"/>
              <a:t>- </a:t>
            </a:r>
            <a:r>
              <a:rPr lang="ru-RU" i="1" dirty="0"/>
              <a:t>Участие в </a:t>
            </a:r>
            <a:r>
              <a:rPr lang="ru-RU" i="1" dirty="0" err="1"/>
              <a:t>вебинаре</a:t>
            </a:r>
            <a:r>
              <a:rPr lang="ru-RU" i="1" dirty="0"/>
              <a:t> школы РООИ «Перспектива».</a:t>
            </a:r>
          </a:p>
          <a:p>
            <a:pPr algn="just">
              <a:buFontTx/>
              <a:buChar char="-"/>
            </a:pPr>
            <a:r>
              <a:rPr lang="ru-RU" i="1" dirty="0"/>
              <a:t>Тема: Как помочь ребёнку с инвалидностью влиться в коллектив</a:t>
            </a:r>
            <a:r>
              <a:rPr lang="ru-RU" i="1" dirty="0" smtClean="0"/>
              <a:t>?;</a:t>
            </a:r>
          </a:p>
          <a:p>
            <a:pPr algn="just">
              <a:buFontTx/>
              <a:buChar char="-"/>
            </a:pPr>
            <a:r>
              <a:rPr lang="ru-RU" i="1" dirty="0" smtClean="0"/>
              <a:t>Участие </a:t>
            </a:r>
            <a:r>
              <a:rPr lang="ru-RU" i="1" dirty="0"/>
              <a:t>в опросе Автономной некоммерческой организации «Агентство стратегических инициатив по продвижению новых проектов» о трудоустройстве людей с инвалидностью. Опрос проводится с целью анализа рынка занятости людей с инвалидностью, количества уже трудоустроенных и желающих быть трудоустроенными, а также определение нужд и востребованных сфер трудоустройства людей с </a:t>
            </a:r>
            <a:r>
              <a:rPr lang="ru-RU" i="1" dirty="0" smtClean="0"/>
              <a:t>инвалидностью.</a:t>
            </a:r>
            <a:endParaRPr lang="ru-RU" i="1" dirty="0" smtClean="0"/>
          </a:p>
          <a:p>
            <a:pPr>
              <a:buFontTx/>
              <a:buChar char="-"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B6FA0D6-B09B-8547-B55D-8D49EB1A2EC6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ОХКО ООО «ВОИ» г. </a:t>
            </a:r>
            <a:r>
              <a:rPr lang="ru-RU" i="1" dirty="0" smtClean="0"/>
              <a:t>Комсомольска-на-Амуре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2713581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37" y="658695"/>
            <a:ext cx="8556290" cy="12192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Профориентация, образование и трудоустройство инвалидов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18" y="1798064"/>
            <a:ext cx="11226374" cy="3986015"/>
          </a:xfrm>
        </p:spPr>
        <p:txBody>
          <a:bodyPr>
            <a:normAutofit fontScale="92500" lnSpcReduction="10000"/>
          </a:bodyPr>
          <a:lstStyle/>
          <a:p>
            <a:pPr algn="just">
              <a:buFontTx/>
              <a:buChar char="-"/>
            </a:pPr>
            <a:r>
              <a:rPr lang="ru-RU" i="1" dirty="0" smtClean="0"/>
              <a:t>Участие в видеоконференции с Краевым государственным автономным образовательном учреждении дополнительного профессионального образования «Хабаровский краевой институт развития образования</a:t>
            </a:r>
            <a:r>
              <a:rPr lang="ru-RU" i="1" dirty="0" smtClean="0"/>
              <a:t>».</a:t>
            </a:r>
            <a:endParaRPr lang="ru-RU" i="1" dirty="0" smtClean="0"/>
          </a:p>
          <a:p>
            <a:pPr algn="just">
              <a:buFontTx/>
              <a:buChar char="-"/>
            </a:pPr>
            <a:r>
              <a:rPr lang="ru-RU" i="1" dirty="0"/>
              <a:t>Информационные встречи со специалистами КГКУ ЦЗН г. Комсомольска-на-Амуре и Комсомольского района о квотируемых рабочих местах</a:t>
            </a:r>
            <a:r>
              <a:rPr lang="ru-RU" i="1" dirty="0" smtClean="0"/>
              <a:t>;</a:t>
            </a:r>
          </a:p>
          <a:p>
            <a:pPr marL="0" indent="0" algn="just">
              <a:buNone/>
            </a:pPr>
            <a:r>
              <a:rPr lang="ru-RU" i="1" dirty="0" smtClean="0"/>
              <a:t>Тема: Проведение Чемпионата Хабаровского края «</a:t>
            </a:r>
            <a:r>
              <a:rPr lang="ru-RU" i="1" dirty="0" err="1" smtClean="0"/>
              <a:t>Абилимпикс</a:t>
            </a:r>
            <a:r>
              <a:rPr lang="ru-RU" i="1" dirty="0" smtClean="0"/>
              <a:t>».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- Участие в заседании «Круглого стола»  с Комитетом по труду и занятости населения Правительства Хабаровского края.</a:t>
            </a:r>
          </a:p>
          <a:p>
            <a:pPr marL="0" indent="0" algn="just">
              <a:buNone/>
            </a:pPr>
            <a:r>
              <a:rPr lang="ru-RU" i="1" dirty="0" smtClean="0"/>
              <a:t>Тема: Трудоустройства людей с инвалидностью в Хабаровском крае, в том числе с применением работодателями альтернативных форм выполнения квоты для приёма на работу </a:t>
            </a:r>
            <a:r>
              <a:rPr lang="ru-RU" i="1" dirty="0" smtClean="0"/>
              <a:t>инвалидов.</a:t>
            </a:r>
            <a:endParaRPr lang="ru-RU" i="1" dirty="0" smtClean="0"/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B6FA0D6-B09B-8547-B55D-8D49EB1A2EC6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1965286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Содействие инвалидам в занятиях физической культурой, спортом и туризмом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7" y="1930400"/>
            <a:ext cx="10271751" cy="4174186"/>
          </a:xfrm>
        </p:spPr>
        <p:txBody>
          <a:bodyPr>
            <a:normAutofit/>
          </a:bodyPr>
          <a:lstStyle/>
          <a:p>
            <a:pPr algn="just"/>
            <a:r>
              <a:rPr lang="ru-RU" i="1" dirty="0"/>
              <a:t>Наиболее значимые достижения людей с инвалидностью - членов ВОИ (призовые места на </a:t>
            </a:r>
            <a:r>
              <a:rPr lang="ru-RU" i="1" dirty="0" smtClean="0"/>
              <a:t>всероссийских </a:t>
            </a:r>
            <a:r>
              <a:rPr lang="ru-RU" i="1" dirty="0"/>
              <a:t>спортивных мероприятиях в 2023 году)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3 </a:t>
            </a:r>
            <a:r>
              <a:rPr lang="ru-RU" i="1" dirty="0"/>
              <a:t>декабря в Краевом Центре единоборств состоялся Чемпионат Хабаровского края по спорту лиц с поражением опорно-двигательного </a:t>
            </a:r>
            <a:r>
              <a:rPr lang="ru-RU" i="1" dirty="0" smtClean="0"/>
              <a:t>аппарата.</a:t>
            </a:r>
          </a:p>
          <a:p>
            <a:pPr marL="0" indent="0" algn="just">
              <a:buNone/>
            </a:pPr>
            <a:r>
              <a:rPr lang="ru-RU" i="1" dirty="0" smtClean="0"/>
              <a:t>Победители </a:t>
            </a:r>
            <a:r>
              <a:rPr lang="ru-RU" i="1" dirty="0"/>
              <a:t>чемпионата, золото</a:t>
            </a:r>
          </a:p>
          <a:p>
            <a:pPr marL="0" indent="0" algn="just">
              <a:buNone/>
            </a:pPr>
            <a:r>
              <a:rPr lang="ru-RU" i="1" dirty="0" smtClean="0"/>
              <a:t>Плетминцев </a:t>
            </a:r>
            <a:r>
              <a:rPr lang="ru-RU" i="1" dirty="0"/>
              <a:t>Юрий в/к 65 кг </a:t>
            </a:r>
            <a:r>
              <a:rPr lang="ru-RU" i="1" dirty="0" smtClean="0"/>
              <a:t>(Комсомольск-на-Амуре</a:t>
            </a:r>
            <a:r>
              <a:rPr lang="ru-RU" i="1" dirty="0"/>
              <a:t>); </a:t>
            </a:r>
          </a:p>
          <a:p>
            <a:pPr marL="0" indent="0" algn="just">
              <a:buNone/>
            </a:pPr>
            <a:r>
              <a:rPr lang="ru-RU" i="1" dirty="0" err="1" smtClean="0"/>
              <a:t>Нугаев</a:t>
            </a:r>
            <a:r>
              <a:rPr lang="ru-RU" i="1" dirty="0" smtClean="0"/>
              <a:t> </a:t>
            </a:r>
            <a:r>
              <a:rPr lang="ru-RU" i="1" dirty="0" err="1"/>
              <a:t>Рифкат</a:t>
            </a:r>
            <a:r>
              <a:rPr lang="ru-RU" i="1" dirty="0"/>
              <a:t> в/к свыше 107 кг (Комсомольск-на-Амуре).</a:t>
            </a:r>
          </a:p>
          <a:p>
            <a:pPr marL="0" indent="0">
              <a:buNone/>
            </a:pPr>
            <a:endParaRPr lang="ru-RU" i="1" dirty="0" smtClean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«ВОИ» г. Комсомольска-на-Амуре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30F1DBB-6BCC-1D9F-1B5C-27B35BDDEE72}"/>
              </a:ext>
            </a:extLst>
          </p:cNvPr>
          <p:cNvSpPr txBox="1"/>
          <p:nvPr/>
        </p:nvSpPr>
        <p:spPr>
          <a:xfrm>
            <a:off x="9491729" y="20216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231533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Содействие инвалидам в занятиях физической культурой, спортом и туризмом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7" y="1930400"/>
            <a:ext cx="10271751" cy="417418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i="1" dirty="0" smtClean="0"/>
              <a:t>Наименование наиболее значимых спортивных мероприятий межрегионального и регионального уровня, состоявшиеся в 2023 г. </a:t>
            </a:r>
          </a:p>
          <a:p>
            <a:pPr marL="0" indent="0" algn="just">
              <a:buNone/>
            </a:pPr>
            <a:r>
              <a:rPr lang="ru-RU" i="1" dirty="0"/>
              <a:t>Открытый чемпионат и первенство ХКСАШПСР по спорту лиц с ПОДА и ЛИН (дисциплина лыжные гонки).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Открытый </a:t>
            </a:r>
            <a:r>
              <a:rPr lang="ru-RU" i="1" dirty="0"/>
              <a:t>кубок КГБУ ХКСАШПСР по спорту лиц с ПОДА (дисциплина дартс).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«Чемпионат </a:t>
            </a:r>
            <a:r>
              <a:rPr lang="ru-RU" i="1" dirty="0"/>
              <a:t>Хабаровского края по спорту лиц с ПОДА по пулевой </a:t>
            </a:r>
            <a:r>
              <a:rPr lang="ru-RU" i="1" dirty="0" smtClean="0"/>
              <a:t>стрельбе»</a:t>
            </a:r>
            <a:endParaRPr lang="ru-RU" i="1" dirty="0"/>
          </a:p>
          <a:p>
            <a:pPr marL="0" indent="0" algn="just">
              <a:buNone/>
            </a:pPr>
            <a:r>
              <a:rPr lang="ru-RU" i="1" dirty="0" smtClean="0"/>
              <a:t>«Соревнования </a:t>
            </a:r>
            <a:r>
              <a:rPr lang="ru-RU" i="1" dirty="0"/>
              <a:t>по </a:t>
            </a:r>
            <a:r>
              <a:rPr lang="ru-RU" i="1" dirty="0" smtClean="0"/>
              <a:t>стрельбе», «Соревнования </a:t>
            </a:r>
            <a:r>
              <a:rPr lang="ru-RU" i="1" dirty="0"/>
              <a:t>по </a:t>
            </a:r>
            <a:r>
              <a:rPr lang="ru-RU" i="1" dirty="0" smtClean="0"/>
              <a:t>дартсу», </a:t>
            </a:r>
          </a:p>
          <a:p>
            <a:pPr marL="0" indent="0" algn="just">
              <a:buNone/>
            </a:pPr>
            <a:r>
              <a:rPr lang="ru-RU" i="1" dirty="0" smtClean="0"/>
              <a:t>«Физкультурно-спортивный </a:t>
            </a:r>
            <a:r>
              <a:rPr lang="ru-RU" i="1" dirty="0"/>
              <a:t>фестиваль среди </a:t>
            </a:r>
            <a:r>
              <a:rPr lang="ru-RU" i="1" dirty="0" smtClean="0"/>
              <a:t>инвалидов </a:t>
            </a:r>
            <a:r>
              <a:rPr lang="ru-RU" i="1" dirty="0"/>
              <a:t>с нарушением функций опорно-двигательного </a:t>
            </a:r>
            <a:r>
              <a:rPr lang="ru-RU" i="1" dirty="0" smtClean="0"/>
              <a:t>аппарата», дартс, </a:t>
            </a:r>
            <a:r>
              <a:rPr lang="ru-RU" i="1" dirty="0" err="1" smtClean="0"/>
              <a:t>бочча</a:t>
            </a:r>
            <a:r>
              <a:rPr lang="ru-RU" i="1" dirty="0" smtClean="0"/>
              <a:t>, настольный теннис, пауэрлифтинг, </a:t>
            </a:r>
            <a:r>
              <a:rPr lang="ru-RU" i="1" dirty="0" smtClean="0"/>
              <a:t>гонки на колясках, фигурное вождение колясок шахматы.</a:t>
            </a:r>
            <a:endParaRPr lang="ru-RU" i="1" dirty="0" smtClean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«ВОИ» г. Комсомольска-на-Амуре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30F1DBB-6BCC-1D9F-1B5C-27B35BDDEE72}"/>
              </a:ext>
            </a:extLst>
          </p:cNvPr>
          <p:cNvSpPr txBox="1"/>
          <p:nvPr/>
        </p:nvSpPr>
        <p:spPr>
          <a:xfrm>
            <a:off x="9491729" y="20216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3689748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Содействие инвалидам в занятиях физической культурой, спортом и туризмом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7" y="1930400"/>
            <a:ext cx="10271751" cy="417418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i="1" dirty="0"/>
              <a:t>- Участие в </a:t>
            </a:r>
            <a:r>
              <a:rPr lang="ru-RU" i="1" dirty="0" err="1"/>
              <a:t>вебинаре</a:t>
            </a:r>
            <a:r>
              <a:rPr lang="ru-RU" i="1" dirty="0"/>
              <a:t> школы РООИ «Перспектива».</a:t>
            </a:r>
          </a:p>
          <a:p>
            <a:pPr marL="0" indent="0" algn="just">
              <a:buNone/>
            </a:pPr>
            <a:r>
              <a:rPr lang="ru-RU" i="1" dirty="0"/>
              <a:t>Тема: Эффективные стратегии при создании инклюзивных спортивных занятий для детей и подростков с инвалидностью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Открытый </a:t>
            </a:r>
            <a:r>
              <a:rPr lang="ru-RU" i="1" dirty="0"/>
              <a:t>чемпионат Хабаровской краевой спортивно - адаптивной школы </a:t>
            </a:r>
            <a:r>
              <a:rPr lang="ru-RU" i="1" dirty="0" err="1"/>
              <a:t>паралимпийского</a:t>
            </a:r>
            <a:r>
              <a:rPr lang="ru-RU" i="1" dirty="0"/>
              <a:t> и </a:t>
            </a:r>
            <a:r>
              <a:rPr lang="ru-RU" i="1" dirty="0" err="1"/>
              <a:t>сурдлимпийского</a:t>
            </a:r>
            <a:r>
              <a:rPr lang="ru-RU" i="1" dirty="0"/>
              <a:t> резерва по спорту лиц с ПОДА.</a:t>
            </a:r>
          </a:p>
          <a:p>
            <a:pPr marL="0" indent="0" algn="just">
              <a:buNone/>
            </a:pPr>
            <a:r>
              <a:rPr lang="ru-RU" i="1" dirty="0"/>
              <a:t>Турнир по дартсу. </a:t>
            </a:r>
          </a:p>
          <a:p>
            <a:pPr marL="0" indent="0" algn="just">
              <a:buNone/>
            </a:pPr>
            <a:r>
              <a:rPr lang="ru-RU" i="1" dirty="0"/>
              <a:t>«Открытый чемпионат КГБУ ДО ХКСАШПСР по спорту лиц с ПОДА» (дисциплина – дартс, пулевая стрельба).</a:t>
            </a:r>
          </a:p>
          <a:p>
            <a:pPr marL="0" indent="0" algn="just">
              <a:buNone/>
            </a:pPr>
            <a:r>
              <a:rPr lang="ru-RU" i="1" dirty="0"/>
              <a:t>Чемпионат Хабаровского края по спорту лиц с поражением опорно-двигательного аппарата. </a:t>
            </a:r>
          </a:p>
          <a:p>
            <a:pPr algn="just"/>
            <a:r>
              <a:rPr lang="ru-RU" i="1" dirty="0"/>
              <a:t>Количество спортивных мероприятий, в которых приняло участие столько-то инвалидов  32 </a:t>
            </a:r>
            <a:r>
              <a:rPr lang="ru-RU" i="1" dirty="0" smtClean="0"/>
              <a:t>меропр</a:t>
            </a:r>
            <a:r>
              <a:rPr lang="ru-RU" i="1" dirty="0" smtClean="0"/>
              <a:t>иятия</a:t>
            </a:r>
            <a:r>
              <a:rPr lang="ru-RU" i="1" dirty="0" smtClean="0"/>
              <a:t> </a:t>
            </a:r>
            <a:r>
              <a:rPr lang="ru-RU" i="1" dirty="0"/>
              <a:t>328 </a:t>
            </a:r>
            <a:r>
              <a:rPr lang="ru-RU" i="1" dirty="0" smtClean="0"/>
              <a:t>чел</a:t>
            </a:r>
            <a:r>
              <a:rPr lang="ru-RU" i="1" dirty="0" smtClean="0"/>
              <a:t>овек </a:t>
            </a:r>
            <a:r>
              <a:rPr lang="ru-RU" i="1" dirty="0" smtClean="0"/>
              <a:t>(включая муниц</a:t>
            </a:r>
            <a:r>
              <a:rPr lang="ru-RU" i="1" dirty="0" smtClean="0"/>
              <a:t>ипальный</a:t>
            </a:r>
            <a:r>
              <a:rPr lang="ru-RU" i="1" dirty="0" smtClean="0"/>
              <a:t> </a:t>
            </a:r>
            <a:r>
              <a:rPr lang="ru-RU" i="1" dirty="0"/>
              <a:t>уровень</a:t>
            </a:r>
            <a:r>
              <a:rPr lang="ru-RU" i="1" dirty="0" smtClean="0"/>
              <a:t>).</a:t>
            </a:r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 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30F1DBB-6BCC-1D9F-1B5C-27B35BDDEE72}"/>
              </a:ext>
            </a:extLst>
          </p:cNvPr>
          <p:cNvSpPr txBox="1"/>
          <p:nvPr/>
        </p:nvSpPr>
        <p:spPr>
          <a:xfrm>
            <a:off x="9491729" y="20216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975603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775317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Социокультурная реабилитация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841680"/>
            <a:ext cx="10586290" cy="4310128"/>
          </a:xfrm>
        </p:spPr>
        <p:txBody>
          <a:bodyPr>
            <a:normAutofit/>
          </a:bodyPr>
          <a:lstStyle/>
          <a:p>
            <a:pPr algn="just"/>
            <a:r>
              <a:rPr lang="ru-RU" i="1" dirty="0" smtClean="0"/>
              <a:t>Театральная студия </a:t>
            </a:r>
            <a:r>
              <a:rPr lang="ru-RU" i="1" dirty="0" smtClean="0"/>
              <a:t>«Аплодисменты» </a:t>
            </a:r>
            <a:r>
              <a:rPr lang="ru-RU" i="1" dirty="0" smtClean="0"/>
              <a:t> 17 человек</a:t>
            </a:r>
            <a:endParaRPr lang="ru-RU" i="1" dirty="0" smtClean="0"/>
          </a:p>
          <a:p>
            <a:pPr algn="just"/>
            <a:r>
              <a:rPr lang="ru-RU" i="1" dirty="0"/>
              <a:t>- Участие в XV краевом фестивале самодеятельного творчества инвалидов в городе Комсомольске-на-Амуре </a:t>
            </a:r>
            <a:r>
              <a:rPr lang="ru-RU" i="1" dirty="0" smtClean="0"/>
              <a:t>Количество </a:t>
            </a:r>
            <a:r>
              <a:rPr lang="ru-RU" i="1" dirty="0"/>
              <a:t>творческих мероприятий, в которых приняло участие столько-то </a:t>
            </a:r>
            <a:r>
              <a:rPr lang="ru-RU" i="1" dirty="0" smtClean="0"/>
              <a:t>инвалидов:  6 мероприятий, 75 </a:t>
            </a:r>
            <a:r>
              <a:rPr lang="ru-RU" i="1" dirty="0" smtClean="0"/>
              <a:t>человек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20D7A1F-FBBC-3C85-4D01-C682D7D63DD0}"/>
              </a:ext>
            </a:extLst>
          </p:cNvPr>
          <p:cNvSpPr txBox="1"/>
          <p:nvPr/>
        </p:nvSpPr>
        <p:spPr>
          <a:xfrm>
            <a:off x="9197975" y="505303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085775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88" y="460337"/>
            <a:ext cx="847566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Реализованные Проекты с привлечением стороннего финансирования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2419350"/>
            <a:ext cx="8596312" cy="331787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i="1" dirty="0"/>
              <a:t>- Участие в муниципальном </a:t>
            </a:r>
            <a:r>
              <a:rPr lang="ru-RU" i="1" dirty="0" smtClean="0"/>
              <a:t>«конкурсе социально </a:t>
            </a:r>
            <a:r>
              <a:rPr lang="ru-RU" i="1" dirty="0"/>
              <a:t>значимых инициатив среди социально ориентированных некоммерческих организаций» с проектом «Лучший бросок».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Количество </a:t>
            </a:r>
            <a:r>
              <a:rPr lang="ru-RU" i="1" dirty="0" err="1" smtClean="0"/>
              <a:t>благополучателей</a:t>
            </a:r>
            <a:r>
              <a:rPr lang="ru-RU" b="1" i="1" dirty="0" smtClean="0"/>
              <a:t> – </a:t>
            </a:r>
            <a:r>
              <a:rPr lang="ru-RU" i="1" dirty="0" smtClean="0"/>
              <a:t>от </a:t>
            </a:r>
            <a:r>
              <a:rPr lang="ru-RU" b="1" i="1" dirty="0" smtClean="0"/>
              <a:t>32 </a:t>
            </a:r>
            <a:r>
              <a:rPr lang="ru-RU" i="1" dirty="0" smtClean="0"/>
              <a:t>человек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Цель проекта: улучшить </a:t>
            </a:r>
            <a:r>
              <a:rPr lang="ru-RU" i="1" dirty="0"/>
              <a:t>физическое состояние людей с ограниченными возможностями здоровья города Комсомольска-на-Амуре посредством обучения игре «</a:t>
            </a:r>
            <a:r>
              <a:rPr lang="ru-RU" i="1" dirty="0" err="1"/>
              <a:t>Бочча</a:t>
            </a:r>
            <a:r>
              <a:rPr lang="ru-RU" i="1" dirty="0" smtClean="0"/>
              <a:t>», провести соревнования. </a:t>
            </a:r>
          </a:p>
          <a:p>
            <a:pPr marL="0" indent="0" algn="just">
              <a:buNone/>
            </a:pPr>
            <a:r>
              <a:rPr lang="ru-RU" i="1" dirty="0" smtClean="0"/>
              <a:t>Конкурс выигран в </a:t>
            </a:r>
            <a:r>
              <a:rPr lang="ru-RU" i="1" dirty="0" smtClean="0"/>
              <a:t>2023г., </a:t>
            </a:r>
            <a:r>
              <a:rPr lang="ru-RU" i="1" dirty="0" smtClean="0"/>
              <a:t>в 2024 году реализуется.</a:t>
            </a: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9525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483D395-3E0F-412E-0410-838C15189778}"/>
              </a:ext>
            </a:extLst>
          </p:cNvPr>
          <p:cNvSpPr txBox="1"/>
          <p:nvPr/>
        </p:nvSpPr>
        <p:spPr>
          <a:xfrm>
            <a:off x="9371527" y="382073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57500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922" y="377764"/>
            <a:ext cx="6690603" cy="129022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Информирование общества о положении инвалидов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2" y="2419350"/>
            <a:ext cx="10417241" cy="3317875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/>
              <a:t>Видео о приемке дворовых территорий (госпрограмма «1000 дворов»).</a:t>
            </a:r>
          </a:p>
          <a:p>
            <a:pPr marL="0" indent="0">
              <a:buNone/>
            </a:pPr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</a:t>
            </a:r>
            <a:r>
              <a:rPr lang="ru-RU" i="1" dirty="0"/>
              <a:t>ВОИ </a:t>
            </a:r>
            <a:r>
              <a:rPr lang="ru-RU" i="1" dirty="0" smtClean="0"/>
              <a:t>г. Комсомольска-на-Амуре</a:t>
            </a:r>
            <a:endParaRPr lang="ru-RU" i="1" dirty="0"/>
          </a:p>
        </p:txBody>
      </p:sp>
      <p:pic>
        <p:nvPicPr>
          <p:cNvPr id="5" name="intervyu_o_rabote_voi_g_komsomolsk_1000_dvoro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915957" y="3027549"/>
            <a:ext cx="5170208" cy="290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78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947" y="440184"/>
            <a:ext cx="6442028" cy="855216"/>
          </a:xfrm>
        </p:spPr>
        <p:txBody>
          <a:bodyPr>
            <a:normAutofit/>
          </a:bodyPr>
          <a:lstStyle/>
          <a:p>
            <a:r>
              <a:rPr lang="ru-RU" b="1" dirty="0"/>
              <a:t>Достижения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622612"/>
            <a:ext cx="10362172" cy="4643717"/>
          </a:xfrm>
        </p:spPr>
        <p:txBody>
          <a:bodyPr>
            <a:normAutofit fontScale="62500" lnSpcReduction="20000"/>
          </a:bodyPr>
          <a:lstStyle/>
          <a:p>
            <a:pPr algn="just">
              <a:buFontTx/>
              <a:buChar char="-"/>
            </a:pPr>
            <a:r>
              <a:rPr lang="ru-RU" i="1" dirty="0" smtClean="0"/>
              <a:t>Участие </a:t>
            </a:r>
            <a:r>
              <a:rPr lang="ru-RU" i="1" dirty="0"/>
              <a:t>в обучающем </a:t>
            </a:r>
            <a:r>
              <a:rPr lang="ru-RU" i="1" dirty="0" err="1"/>
              <a:t>вебинаре</a:t>
            </a:r>
            <a:r>
              <a:rPr lang="ru-RU" i="1" dirty="0"/>
              <a:t> от компании «Доступная страна» по теме «Входная группа для людей с инвалидностью: обязательные нормы и правила адаптации» </a:t>
            </a:r>
            <a:endParaRPr lang="ru-RU" i="1" dirty="0" smtClean="0"/>
          </a:p>
          <a:p>
            <a:pPr algn="just">
              <a:buFontTx/>
              <a:buChar char="-"/>
            </a:pPr>
            <a:r>
              <a:rPr lang="ru-RU" i="1" dirty="0" smtClean="0"/>
              <a:t>Участие </a:t>
            </a:r>
            <a:r>
              <a:rPr lang="ru-RU" i="1" dirty="0"/>
              <a:t>в </a:t>
            </a:r>
            <a:r>
              <a:rPr lang="ru-RU" i="1" dirty="0" smtClean="0"/>
              <a:t>«Гражданском форуме». Площадка </a:t>
            </a:r>
            <a:r>
              <a:rPr lang="ru-RU" i="1" dirty="0"/>
              <a:t>"Человек и возможности"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- </a:t>
            </a:r>
            <a:r>
              <a:rPr lang="ru-RU" i="1" dirty="0"/>
              <a:t>Участие в обсуждении вопросов, связанных с формированием доступной среды для инвалидов в режиме видеосвязи с Дальневосточной транспортной </a:t>
            </a:r>
            <a:r>
              <a:rPr lang="ru-RU" i="1" dirty="0" smtClean="0"/>
              <a:t>прокуратурой.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- </a:t>
            </a:r>
            <a:r>
              <a:rPr lang="ru-RU" i="1" dirty="0"/>
              <a:t>Участие в заседании общественного совета г. Комсомольска-на-Амуре.</a:t>
            </a:r>
          </a:p>
          <a:p>
            <a:pPr marL="0" indent="0" algn="just">
              <a:buNone/>
            </a:pPr>
            <a:r>
              <a:rPr lang="ru-RU" i="1" dirty="0" smtClean="0">
                <a:cs typeface="Times New Roman" pitchFamily="18" charset="0"/>
              </a:rPr>
              <a:t>- Председатель </a:t>
            </a:r>
            <a:r>
              <a:rPr lang="ru-RU" i="1" dirty="0" smtClean="0">
                <a:cs typeface="Times New Roman" pitchFamily="18" charset="0"/>
              </a:rPr>
              <a:t>ОХКО ООО ВОИ г. Комсомольска-на-Амуре стала членом общественного совета г. </a:t>
            </a:r>
            <a:r>
              <a:rPr lang="ru-RU" i="1" dirty="0" smtClean="0">
                <a:cs typeface="Times New Roman" pitchFamily="18" charset="0"/>
              </a:rPr>
              <a:t>Комсомольска-на-Амуре </a:t>
            </a:r>
            <a:r>
              <a:rPr lang="en-US" i="1" dirty="0" smtClean="0">
                <a:cs typeface="Times New Roman" pitchFamily="18" charset="0"/>
              </a:rPr>
              <a:t>IV </a:t>
            </a:r>
            <a:r>
              <a:rPr lang="ru-RU" i="1" dirty="0" smtClean="0">
                <a:cs typeface="Times New Roman" pitchFamily="18" charset="0"/>
              </a:rPr>
              <a:t>созыва.</a:t>
            </a:r>
          </a:p>
          <a:p>
            <a:pPr marL="0" indent="0" algn="just">
              <a:buNone/>
            </a:pPr>
            <a:r>
              <a:rPr lang="ru-RU" i="1" dirty="0" smtClean="0"/>
              <a:t> </a:t>
            </a:r>
            <a:r>
              <a:rPr lang="ru-RU" i="1" dirty="0"/>
              <a:t>В план работы включён вопрос </a:t>
            </a:r>
            <a:r>
              <a:rPr lang="ru-RU" i="1" dirty="0" smtClean="0"/>
              <a:t>доступности медицинских учреждений и </a:t>
            </a:r>
            <a:r>
              <a:rPr lang="ru-RU" i="1" dirty="0" smtClean="0"/>
              <a:t>социальных услуг </a:t>
            </a:r>
            <a:r>
              <a:rPr lang="ru-RU" i="1" dirty="0" smtClean="0"/>
              <a:t>для </a:t>
            </a:r>
            <a:r>
              <a:rPr lang="ru-RU" i="1" dirty="0" smtClean="0"/>
              <a:t>инвалидов.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- </a:t>
            </a:r>
            <a:r>
              <a:rPr lang="ru-RU" i="1" dirty="0"/>
              <a:t>Участие в итоговом заседании Общественной палаты Хабаровского края.</a:t>
            </a:r>
          </a:p>
          <a:p>
            <a:pPr marL="0" indent="0" algn="just">
              <a:buNone/>
            </a:pPr>
            <a:r>
              <a:rPr lang="ru-RU" i="1" dirty="0"/>
              <a:t>В план работы включён вопрос </a:t>
            </a:r>
            <a:r>
              <a:rPr lang="ru-RU" i="1" dirty="0" smtClean="0"/>
              <a:t>- востребованность </a:t>
            </a:r>
            <a:r>
              <a:rPr lang="ru-RU" i="1" dirty="0"/>
              <a:t>службы </a:t>
            </a:r>
            <a:r>
              <a:rPr lang="ru-RU" i="1" dirty="0" smtClean="0"/>
              <a:t>«Социальное </a:t>
            </a:r>
            <a:r>
              <a:rPr lang="ru-RU" i="1" dirty="0"/>
              <a:t>такси" и возможности улучшения ее работы.  Организация выезда команды зам. губернатора Хабаровского края, министра здравоохранения и его профильных заместителей для решения вопросов лекарственного обеспечения, оказания медицинской помощи и т.д.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- </a:t>
            </a:r>
            <a:r>
              <a:rPr lang="ru-RU" i="1" dirty="0"/>
              <a:t>Участие в конкурсе «НКО Года», проводимом Автономной некоммерческой организацией «Городской ресурсный центр» при финансовой поддержке Комитета по внутренней политике Правительства Хабаровского края. </a:t>
            </a:r>
            <a:r>
              <a:rPr lang="ru-RU" i="1" dirty="0" smtClean="0"/>
              <a:t>Заняли </a:t>
            </a:r>
            <a:r>
              <a:rPr lang="ru-RU" i="1" dirty="0"/>
              <a:t>4 место.</a:t>
            </a:r>
          </a:p>
          <a:p>
            <a:pPr marL="0" indent="0" algn="just">
              <a:buNone/>
            </a:pPr>
            <a:r>
              <a:rPr lang="ru-RU" i="1" dirty="0" smtClean="0"/>
              <a:t>- </a:t>
            </a:r>
            <a:r>
              <a:rPr lang="ru-RU" i="1" dirty="0"/>
              <a:t>Участие в </a:t>
            </a:r>
            <a:r>
              <a:rPr lang="ru-RU" i="1" dirty="0" smtClean="0"/>
              <a:t>муниципальном конкурсе </a:t>
            </a:r>
            <a:r>
              <a:rPr lang="ru-RU" i="1" dirty="0"/>
              <a:t>«Социально значимых инициатив среди социально ориентированных некоммерческих организаций» с проектом «Лучший бросок</a:t>
            </a:r>
            <a:r>
              <a:rPr lang="ru-RU" i="1" dirty="0" smtClean="0"/>
              <a:t>». Вошли </a:t>
            </a:r>
            <a:r>
              <a:rPr lang="ru-RU" i="1" dirty="0"/>
              <a:t>в семёрку победителей конкурса.</a:t>
            </a:r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2556738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947" y="440184"/>
            <a:ext cx="6442028" cy="855216"/>
          </a:xfrm>
        </p:spPr>
        <p:txBody>
          <a:bodyPr>
            <a:normAutofit/>
          </a:bodyPr>
          <a:lstStyle/>
          <a:p>
            <a:r>
              <a:rPr lang="ru-RU" b="1" dirty="0"/>
              <a:t>Достижения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35584"/>
            <a:ext cx="9510526" cy="4001641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i="1" dirty="0"/>
              <a:t>- Участие в </a:t>
            </a:r>
            <a:r>
              <a:rPr lang="ru-RU" i="1" dirty="0" err="1"/>
              <a:t>вебинаре</a:t>
            </a:r>
            <a:r>
              <a:rPr lang="ru-RU" i="1" dirty="0"/>
              <a:t> с заместителем руководителя Федерального центра научно методического  и методологического сопровождения развития системы комплексной реабилитации и абилитации инвалидов и детей инвалидов.</a:t>
            </a:r>
          </a:p>
          <a:p>
            <a:pPr marL="0" indent="0" algn="just">
              <a:buNone/>
            </a:pPr>
            <a:r>
              <a:rPr lang="ru-RU" i="1" dirty="0"/>
              <a:t>Тема: Актуальные вопросы медико-социальной экспертизы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Совещание </a:t>
            </a:r>
            <a:r>
              <a:rPr lang="ru-RU" i="1" dirty="0"/>
              <a:t>с Краевым государственным бюджетным учреждением дополнительного образования «Хабаровская краевая спортивно-адаптивная школа </a:t>
            </a:r>
            <a:r>
              <a:rPr lang="ru-RU" i="1" dirty="0" err="1"/>
              <a:t>паралимпийского</a:t>
            </a:r>
            <a:r>
              <a:rPr lang="ru-RU" i="1" dirty="0"/>
              <a:t> и </a:t>
            </a:r>
            <a:r>
              <a:rPr lang="ru-RU" i="1" dirty="0" err="1"/>
              <a:t>сурдлимпийского</a:t>
            </a:r>
            <a:r>
              <a:rPr lang="ru-RU" i="1" dirty="0"/>
              <a:t> резерва</a:t>
            </a:r>
            <a:r>
              <a:rPr lang="ru-RU" i="1" dirty="0" smtClean="0"/>
              <a:t>» </a:t>
            </a:r>
            <a:r>
              <a:rPr lang="ru-RU" i="1" dirty="0"/>
              <a:t>по вопросу дальнейшего взаимодействия по развитию адаптивного спорта на территории города Комсомольска-на-Амуре </a:t>
            </a:r>
            <a:r>
              <a:rPr lang="ru-RU" i="1" dirty="0" smtClean="0"/>
              <a:t>.</a:t>
            </a:r>
            <a:endParaRPr lang="ru-RU" i="1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i="1" dirty="0" smtClean="0"/>
              <a:t>Особо значимыми достижениями являются: представители ВОИ г. Комсомольска-на-Амуре впервые вошли в состав комиссии администрации города по приемке дворовых территорий и общественных пространств. Налажено тесное рабочее взаимодействие с краевым транспортным прокурором, </a:t>
            </a:r>
            <a:r>
              <a:rPr lang="ru-RU" b="1" i="1" dirty="0" smtClean="0"/>
              <a:t>транспортным прокурором города, городским </a:t>
            </a:r>
            <a:r>
              <a:rPr lang="ru-RU" b="1" i="1" dirty="0" smtClean="0"/>
              <a:t>прокурором, </a:t>
            </a:r>
            <a:r>
              <a:rPr lang="ru-RU" b="1" i="1" dirty="0" smtClean="0"/>
              <a:t>руководством  отдела социальной поддержки населения города, руководством </a:t>
            </a:r>
            <a:r>
              <a:rPr lang="ru-RU" b="1" i="1" dirty="0" smtClean="0"/>
              <a:t>филиала Социального фонда России.</a:t>
            </a:r>
            <a:endParaRPr lang="ru-RU" b="1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7113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947" y="440184"/>
            <a:ext cx="6442028" cy="855216"/>
          </a:xfrm>
        </p:spPr>
        <p:txBody>
          <a:bodyPr>
            <a:normAutofit/>
          </a:bodyPr>
          <a:lstStyle/>
          <a:p>
            <a:r>
              <a:rPr lang="ru-RU" b="1" dirty="0"/>
              <a:t>Достижения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35584"/>
            <a:ext cx="9510526" cy="400164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i="1" dirty="0"/>
              <a:t>- Участие в IX Всероссийском фотоконкурсе  «Без барьеров» Всероссийского общества инвалидов и Союза фотохудожников России. </a:t>
            </a:r>
          </a:p>
          <a:p>
            <a:pPr marL="0" indent="0" algn="just">
              <a:buNone/>
            </a:pPr>
            <a:r>
              <a:rPr lang="ru-RU" i="1" dirty="0"/>
              <a:t>Цель конкурса - привлечение внимания общества к проблемам людей с инвалидностью. </a:t>
            </a:r>
            <a:r>
              <a:rPr lang="ru-RU" i="1" dirty="0" smtClean="0"/>
              <a:t>Задача </a:t>
            </a:r>
            <a:r>
              <a:rPr lang="ru-RU" i="1" dirty="0"/>
              <a:t>Конкурса - раскрыть талант человека с инвалидностью и показать обществу, что люди могут достигать значительных успехов в разных сферах жизни, несмотря на барьеры и </a:t>
            </a:r>
            <a:r>
              <a:rPr lang="ru-RU" i="1" dirty="0" smtClean="0"/>
              <a:t>преграды. </a:t>
            </a:r>
            <a:endParaRPr lang="ru-RU" i="1" dirty="0"/>
          </a:p>
          <a:p>
            <a:pPr algn="just">
              <a:buFontTx/>
              <a:buChar char="-"/>
            </a:pPr>
            <a:r>
              <a:rPr lang="ru-RU" i="1" dirty="0" smtClean="0"/>
              <a:t>Участие </a:t>
            </a:r>
            <a:r>
              <a:rPr lang="ru-RU" i="1" dirty="0"/>
              <a:t>в  XIV фестивале Социальных интернет - ресурсов «Мир равных возможностей» Всероссийского общества инвалидов и Фонда поддержки инвалидов «Единая страна</a:t>
            </a:r>
            <a:r>
              <a:rPr lang="ru-RU" i="1" dirty="0" smtClean="0"/>
              <a:t>». Наша </a:t>
            </a:r>
            <a:r>
              <a:rPr lang="ru-RU" i="1" dirty="0"/>
              <a:t>организация вошла в десятку </a:t>
            </a:r>
            <a:r>
              <a:rPr lang="ru-RU" i="1" dirty="0" smtClean="0"/>
              <a:t>лучших (</a:t>
            </a:r>
            <a:r>
              <a:rPr lang="ru-RU" i="1" dirty="0" err="1" smtClean="0"/>
              <a:t>шорт-лист</a:t>
            </a:r>
            <a:r>
              <a:rPr lang="ru-RU" i="1" dirty="0" smtClean="0"/>
              <a:t>).</a:t>
            </a:r>
            <a:endParaRPr lang="ru-RU" i="1" dirty="0"/>
          </a:p>
          <a:p>
            <a:pPr algn="just">
              <a:buFontTx/>
              <a:buChar char="-"/>
            </a:pPr>
            <a:endParaRPr lang="ru-RU" i="1" dirty="0"/>
          </a:p>
          <a:p>
            <a:pPr marL="0" indent="0" algn="just">
              <a:buNone/>
            </a:pPr>
            <a:endParaRPr lang="ru-RU" b="1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388914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63" y="460374"/>
            <a:ext cx="1005681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Благодарности, награды и дипломы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968500"/>
            <a:ext cx="8596312" cy="3768726"/>
          </a:xfrm>
        </p:spPr>
        <p:txBody>
          <a:bodyPr/>
          <a:lstStyle/>
          <a:p>
            <a:pPr marL="0" indent="0">
              <a:buNone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Название РО ВОИ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663" y="1547158"/>
            <a:ext cx="3456659" cy="4889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58322" y="1547158"/>
            <a:ext cx="3456660" cy="48895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4981" y="1547158"/>
            <a:ext cx="3456661" cy="488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2456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63" y="460374"/>
            <a:ext cx="1005681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Благодарности, награды и дипломы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</a:t>
            </a:r>
            <a:endParaRPr lang="ru-RU" i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7506" y="1597408"/>
            <a:ext cx="3463081" cy="4898585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7842" y="1446935"/>
            <a:ext cx="3673741" cy="51995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1017" y="1446935"/>
            <a:ext cx="3436826" cy="504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1106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13" y="571500"/>
            <a:ext cx="8596312" cy="733425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Благодарность нашим партнёрам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889" y="1686758"/>
            <a:ext cx="8319086" cy="18199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smtClean="0"/>
              <a:t>КГКУ «Центр социальной поддержки населения по г. Комсомольску-на-Амуре</a:t>
            </a:r>
          </a:p>
          <a:p>
            <a:pPr marL="0" indent="0">
              <a:buNone/>
            </a:pPr>
            <a:r>
              <a:rPr lang="ru-RU" i="1" dirty="0" smtClean="0"/>
              <a:t>Администрация г. Комсомольска-на-Амуре</a:t>
            </a: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Название РО ВОИ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8889" y="3506680"/>
            <a:ext cx="5994457" cy="11825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4539" y="3506680"/>
            <a:ext cx="1630167" cy="206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9613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697" y="571500"/>
            <a:ext cx="8199977" cy="1040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Финансовый отчет за 2023 г. о деятельности региональных и местных организаций ВОИ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="" xmlns:a16="http://schemas.microsoft.com/office/drawing/2014/main" id="{9703867A-994E-67BB-E4A5-F0E599C9ADE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339394642"/>
              </p:ext>
            </p:extLst>
          </p:nvPr>
        </p:nvGraphicFramePr>
        <p:xfrm>
          <a:off x="546354" y="1907289"/>
          <a:ext cx="10737809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998">
                  <a:extLst>
                    <a:ext uri="{9D8B030D-6E8A-4147-A177-3AD203B41FA5}">
                      <a16:colId xmlns="" xmlns:a16="http://schemas.microsoft.com/office/drawing/2014/main" val="3126458129"/>
                    </a:ext>
                  </a:extLst>
                </a:gridCol>
                <a:gridCol w="7122371">
                  <a:extLst>
                    <a:ext uri="{9D8B030D-6E8A-4147-A177-3AD203B41FA5}">
                      <a16:colId xmlns="" xmlns:a16="http://schemas.microsoft.com/office/drawing/2014/main" val="2064355583"/>
                    </a:ext>
                  </a:extLst>
                </a:gridCol>
                <a:gridCol w="2834440">
                  <a:extLst>
                    <a:ext uri="{9D8B030D-6E8A-4147-A177-3AD203B41FA5}">
                      <a16:colId xmlns="" xmlns:a16="http://schemas.microsoft.com/office/drawing/2014/main" val="14918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Источник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3425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от Центрального правления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308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региональных и местных органов власти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8658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Целевые грантовые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Реализованных в 2023 году нет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2634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Членские и имущественные взносы членов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1891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94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11377761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 </a:t>
            </a:r>
            <a:endParaRPr lang="ru-RU" i="1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0871CE1-9972-C50C-B00C-4E424F2C4EF0}"/>
              </a:ext>
            </a:extLst>
          </p:cNvPr>
          <p:cNvSpPr txBox="1"/>
          <p:nvPr/>
        </p:nvSpPr>
        <p:spPr>
          <a:xfrm>
            <a:off x="565404" y="1537957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0C226"/>
                </a:solidFill>
              </a:rPr>
              <a:t>ПОСТУПЛЕНИЯ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987246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007" y="523879"/>
            <a:ext cx="8794612" cy="112172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Финансовый отчет о деятельности региональных и местных организаций ВОИ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="" xmlns:a16="http://schemas.microsoft.com/office/drawing/2014/main" id="{3EB7D258-D2E5-E508-65EF-16F3FC75454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603732979"/>
              </p:ext>
            </p:extLst>
          </p:nvPr>
        </p:nvGraphicFramePr>
        <p:xfrm>
          <a:off x="642351" y="1929184"/>
          <a:ext cx="10768440" cy="455050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48350">
                  <a:extLst>
                    <a:ext uri="{9D8B030D-6E8A-4147-A177-3AD203B41FA5}">
                      <a16:colId xmlns="" xmlns:a16="http://schemas.microsoft.com/office/drawing/2014/main" val="4219615219"/>
                    </a:ext>
                  </a:extLst>
                </a:gridCol>
                <a:gridCol w="6680488">
                  <a:extLst>
                    <a:ext uri="{9D8B030D-6E8A-4147-A177-3AD203B41FA5}">
                      <a16:colId xmlns="" xmlns:a16="http://schemas.microsoft.com/office/drawing/2014/main" val="2501682727"/>
                    </a:ext>
                  </a:extLst>
                </a:gridCol>
                <a:gridCol w="3439602">
                  <a:extLst>
                    <a:ext uri="{9D8B030D-6E8A-4147-A177-3AD203B41FA5}">
                      <a16:colId xmlns="" xmlns:a16="http://schemas.microsoft.com/office/drawing/2014/main" val="3320967747"/>
                    </a:ext>
                  </a:extLst>
                </a:gridCol>
              </a:tblGrid>
              <a:tr h="426141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5393039"/>
                  </a:ext>
                </a:extLst>
              </a:tr>
              <a:tr h="562416">
                <a:tc>
                  <a:txBody>
                    <a:bodyPr/>
                    <a:lstStyle/>
                    <a:p>
                      <a:r>
                        <a:rPr lang="ru-RU" sz="16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на проведение мероприятий по социальной интеграции инвалидов (спорт, культура, туризм)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/>
                        <a:t>Общая сумма расходов за 2023 год региональных и местных организаций ВОИ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42959556"/>
                  </a:ext>
                </a:extLst>
              </a:tr>
              <a:tr h="604733">
                <a:tc>
                  <a:txBody>
                    <a:bodyPr/>
                    <a:lstStyle/>
                    <a:p>
                      <a:r>
                        <a:rPr lang="ru-RU" sz="16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на участие инвалидов в реабилитационных и </a:t>
                      </a:r>
                      <a:r>
                        <a:rPr lang="ru-RU" sz="1600" dirty="0" err="1"/>
                        <a:t>абилитационных</a:t>
                      </a:r>
                      <a:r>
                        <a:rPr lang="ru-RU" sz="1600" dirty="0"/>
                        <a:t> мероприятиях (проезд, проживание и питание)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07195529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r>
                        <a:rPr lang="ru-RU" sz="16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для сохранения занятости инвалидов на  предприятиях организаций ВОИ </a:t>
                      </a:r>
                    </a:p>
                    <a:p>
                      <a:r>
                        <a:rPr lang="ru-RU" sz="1600" dirty="0"/>
                        <a:t>(в том числе модернизация рабочих мест)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4702232"/>
                  </a:ext>
                </a:extLst>
              </a:tr>
              <a:tr h="610488">
                <a:tc>
                  <a:txBody>
                    <a:bodyPr/>
                    <a:lstStyle/>
                    <a:p>
                      <a:r>
                        <a:rPr lang="ru-RU" sz="16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Фонд оплаты труда со страховыми взносами в региональной и местных организациях ВОИ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0108274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r>
                        <a:rPr lang="ru-RU" sz="16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Административно-хозяйственные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91621073"/>
                  </a:ext>
                </a:extLst>
              </a:tr>
              <a:tr h="410944">
                <a:tc>
                  <a:txBody>
                    <a:bodyPr/>
                    <a:lstStyle/>
                    <a:p>
                      <a:r>
                        <a:rPr lang="ru-RU" sz="16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Прочие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4361406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2426250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Название РО ВОИ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C13524F-4194-1EBD-8B2B-F83A4DCDB50D}"/>
              </a:ext>
            </a:extLst>
          </p:cNvPr>
          <p:cNvSpPr txBox="1"/>
          <p:nvPr/>
        </p:nvSpPr>
        <p:spPr>
          <a:xfrm>
            <a:off x="553576" y="1597981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РАСХОДЫ</a:t>
            </a:r>
          </a:p>
        </p:txBody>
      </p:sp>
    </p:spTree>
    <p:extLst>
      <p:ext uri="{BB962C8B-B14F-4D97-AF65-F5344CB8AC3E}">
        <p14:creationId xmlns:p14="http://schemas.microsoft.com/office/powerpoint/2010/main" xmlns="" val="928144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138" y="342900"/>
            <a:ext cx="8596312" cy="111616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Вы можете больше узнать о нашей деятельности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г. Комсомольска-на-Амуре</a:t>
            </a:r>
            <a:endParaRPr lang="ru-RU" i="1" dirty="0"/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57A7CB5D-FC08-3309-A85D-EFD3FF4F1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i="1" dirty="0" smtClean="0"/>
              <a:t>Общий </a:t>
            </a:r>
            <a:r>
              <a:rPr lang="ru-RU" i="1" dirty="0"/>
              <a:t>номер телефона </a:t>
            </a:r>
            <a:r>
              <a:rPr lang="ru-RU" i="1" dirty="0" smtClean="0"/>
              <a:t>организации: </a:t>
            </a:r>
            <a:r>
              <a:rPr lang="ru-RU" i="1" dirty="0"/>
              <a:t>+</a:t>
            </a:r>
            <a:r>
              <a:rPr lang="ru-RU" i="1" dirty="0" smtClean="0"/>
              <a:t>7(4217)522618, +79997931294</a:t>
            </a:r>
            <a:endParaRPr lang="ru-RU" i="1" dirty="0"/>
          </a:p>
          <a:p>
            <a:pPr algn="just"/>
            <a:r>
              <a:rPr lang="ru-RU" i="1" dirty="0"/>
              <a:t>Адрес </a:t>
            </a:r>
            <a:r>
              <a:rPr lang="ru-RU" i="1" dirty="0" smtClean="0"/>
              <a:t>сайта: </a:t>
            </a:r>
            <a:r>
              <a:rPr lang="en-US" i="1" dirty="0" smtClean="0">
                <a:hlinkClick r:id="rId2"/>
              </a:rPr>
              <a:t>http</a:t>
            </a:r>
            <a:r>
              <a:rPr lang="en-US" i="1" dirty="0">
                <a:hlinkClick r:id="rId2"/>
              </a:rPr>
              <a:t>://</a:t>
            </a:r>
            <a:r>
              <a:rPr lang="ru-RU" i="1" dirty="0">
                <a:hlinkClick r:id="rId2"/>
              </a:rPr>
              <a:t>вои-</a:t>
            </a:r>
            <a:r>
              <a:rPr lang="ru-RU" i="1" dirty="0" err="1">
                <a:hlinkClick r:id="rId2"/>
              </a:rPr>
              <a:t>кмс.рф</a:t>
            </a:r>
            <a:r>
              <a:rPr lang="ru-RU" i="1" dirty="0" smtClean="0">
                <a:hlinkClick r:id="rId2"/>
              </a:rPr>
              <a:t>/</a:t>
            </a:r>
            <a:endParaRPr lang="ru-RU" i="1" dirty="0" smtClean="0"/>
          </a:p>
          <a:p>
            <a:pPr marL="0" indent="0" algn="just">
              <a:buNone/>
            </a:pPr>
            <a:endParaRPr lang="ru-RU" i="1" dirty="0"/>
          </a:p>
          <a:p>
            <a:pPr algn="just">
              <a:spcBef>
                <a:spcPts val="0"/>
              </a:spcBef>
            </a:pPr>
            <a:r>
              <a:rPr lang="ru-RU" i="1" dirty="0"/>
              <a:t>Актуальные страницы в социальных </a:t>
            </a:r>
            <a:r>
              <a:rPr lang="ru-RU" i="1" dirty="0" smtClean="0"/>
              <a:t>сетях: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i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i="1" dirty="0" smtClean="0">
                <a:hlinkClick r:id="rId3"/>
              </a:rPr>
              <a:t>https</a:t>
            </a:r>
            <a:r>
              <a:rPr lang="en-US" i="1" dirty="0">
                <a:hlinkClick r:id="rId3"/>
              </a:rPr>
              <a:t>://</a:t>
            </a:r>
            <a:r>
              <a:rPr lang="en-US" i="1" dirty="0" smtClean="0">
                <a:hlinkClick r:id="rId3"/>
              </a:rPr>
              <a:t>ok.ru/group51999664308423</a:t>
            </a:r>
            <a:r>
              <a:rPr lang="ru-RU" i="1" dirty="0" smtClean="0"/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i="1" dirty="0" smtClean="0"/>
              <a:t>«Одноклассники»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i="1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i="1" dirty="0">
                <a:hlinkClick r:id="rId4"/>
              </a:rPr>
              <a:t>https://</a:t>
            </a:r>
            <a:r>
              <a:rPr lang="en-US" i="1" dirty="0" smtClean="0">
                <a:hlinkClick r:id="rId4"/>
              </a:rPr>
              <a:t>t.me/voi_kms</a:t>
            </a:r>
            <a:endParaRPr lang="ru-RU" i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i="1" dirty="0" smtClean="0">
                <a:solidFill>
                  <a:schemeClr val="tx1"/>
                </a:solidFill>
              </a:rPr>
              <a:t>«</a:t>
            </a:r>
            <a:r>
              <a:rPr lang="ru-RU" i="1" dirty="0" err="1" smtClean="0">
                <a:solidFill>
                  <a:schemeClr val="tx1"/>
                </a:solidFill>
              </a:rPr>
              <a:t>Телеграм</a:t>
            </a:r>
            <a:r>
              <a:rPr lang="ru-RU" i="1" dirty="0" smtClean="0">
                <a:solidFill>
                  <a:schemeClr val="tx1"/>
                </a:solidFill>
              </a:rPr>
              <a:t>»</a:t>
            </a:r>
          </a:p>
          <a:p>
            <a:pPr marL="0" indent="0">
              <a:spcBef>
                <a:spcPts val="0"/>
              </a:spcBef>
              <a:buNone/>
            </a:pPr>
            <a:endParaRPr lang="ru-RU" i="1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3221671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2111</Words>
  <Application>Microsoft Office PowerPoint</Application>
  <PresentationFormat>Произвольный</PresentationFormat>
  <Paragraphs>223</Paragraphs>
  <Slides>23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Публичный отчет ОХКО ВОИ г. Комсомольска-на-Амуре за 2023 г.</vt:lpstr>
      <vt:lpstr>Краткая информация об организации</vt:lpstr>
      <vt:lpstr>Защита прав и законных интересов инвалидов</vt:lpstr>
      <vt:lpstr>Защита прав и законных интересов инвалидов</vt:lpstr>
      <vt:lpstr>Защита прав и законных интересов инвалидов</vt:lpstr>
      <vt:lpstr>Защита прав и законных интересов инвалидов</vt:lpstr>
      <vt:lpstr>Профориентация, образование и трудоустройство инвалидов</vt:lpstr>
      <vt:lpstr>Профориентация, образование и трудоустройство инвалидов</vt:lpstr>
      <vt:lpstr>Содействие инвалидам в занятиях физической культурой, спортом и туризмом</vt:lpstr>
      <vt:lpstr>Содействие инвалидам в занятиях физической культурой, спортом и туризмом</vt:lpstr>
      <vt:lpstr>Содействие инвалидам в занятиях физической культурой, спортом и туризмом</vt:lpstr>
      <vt:lpstr>Социокультурная реабилитация</vt:lpstr>
      <vt:lpstr>Реализованные Проекты с привлечением стороннего финансирования</vt:lpstr>
      <vt:lpstr>Информирование общества о положении инвалидов </vt:lpstr>
      <vt:lpstr>Достижения организации</vt:lpstr>
      <vt:lpstr>Достижения организации</vt:lpstr>
      <vt:lpstr>Достижения организации</vt:lpstr>
      <vt:lpstr>Благодарности, награды и дипломы</vt:lpstr>
      <vt:lpstr>Благодарности, награды и дипломы</vt:lpstr>
      <vt:lpstr>Благодарность нашим партнёрам</vt:lpstr>
      <vt:lpstr>Финансовый отчет за 2023 г. о деятельности региональных и местных организаций ВОИ</vt:lpstr>
      <vt:lpstr>Финансовый отчет о деятельности региональных и местных организаций ВОИ</vt:lpstr>
      <vt:lpstr>Вы можете больше узнать о нашей деятельности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Фуфаева Светлана Викторовна</dc:creator>
  <cp:lastModifiedBy>Человечище</cp:lastModifiedBy>
  <cp:revision>51</cp:revision>
  <dcterms:created xsi:type="dcterms:W3CDTF">2023-03-15T09:42:46Z</dcterms:created>
  <dcterms:modified xsi:type="dcterms:W3CDTF">2024-03-21T05:06:14Z</dcterms:modified>
</cp:coreProperties>
</file>