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2" r:id="rId5"/>
    <p:sldId id="263" r:id="rId6"/>
    <p:sldId id="281" r:id="rId7"/>
    <p:sldId id="276" r:id="rId8"/>
    <p:sldId id="264" r:id="rId9"/>
    <p:sldId id="277" r:id="rId10"/>
    <p:sldId id="279" r:id="rId11"/>
    <p:sldId id="284" r:id="rId12"/>
    <p:sldId id="265" r:id="rId13"/>
    <p:sldId id="282" r:id="rId14"/>
    <p:sldId id="266" r:id="rId15"/>
    <p:sldId id="283" r:id="rId16"/>
    <p:sldId id="278" r:id="rId17"/>
    <p:sldId id="274" r:id="rId18"/>
    <p:sldId id="267" r:id="rId19"/>
    <p:sldId id="268" r:id="rId20"/>
    <p:sldId id="280" r:id="rId21"/>
    <p:sldId id="270" r:id="rId22"/>
    <p:sldId id="271" r:id="rId23"/>
    <p:sldId id="275" r:id="rId24"/>
    <p:sldId id="286" r:id="rId25"/>
    <p:sldId id="285" r:id="rId26"/>
    <p:sldId id="272" r:id="rId27"/>
    <p:sldId id="273" r:id="rId28"/>
    <p:sldId id="269" r:id="rId29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7319F-20D6-4E72-8706-51541606BE65}" v="1" dt="2024-03-06T10:35:13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2208" autoAdjust="0"/>
  </p:normalViewPr>
  <p:slideViewPr>
    <p:cSldViewPr snapToGrid="0">
      <p:cViewPr varScale="1">
        <p:scale>
          <a:sx n="106" d="100"/>
          <a:sy n="106" d="100"/>
        </p:scale>
        <p:origin x="73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7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ерентьев Михаил Борисович" userId="f3f8032b-f289-4b2c-99c8-f87b46d43e54" providerId="ADAL" clId="{18A7319F-20D6-4E72-8706-51541606BE65}"/>
    <pc:docChg chg="custSel modSld">
      <pc:chgData name="Терентьев Михаил Борисович" userId="f3f8032b-f289-4b2c-99c8-f87b46d43e54" providerId="ADAL" clId="{18A7319F-20D6-4E72-8706-51541606BE65}" dt="2024-03-06T10:37:15.728" v="73" actId="20577"/>
      <pc:docMkLst>
        <pc:docMk/>
      </pc:docMkLst>
      <pc:sldChg chg="modSp mod">
        <pc:chgData name="Терентьев Михаил Борисович" userId="f3f8032b-f289-4b2c-99c8-f87b46d43e54" providerId="ADAL" clId="{18A7319F-20D6-4E72-8706-51541606BE65}" dt="2024-03-06T10:37:15.728" v="73" actId="20577"/>
        <pc:sldMkLst>
          <pc:docMk/>
          <pc:sldMk cId="987246638" sldId="272"/>
        </pc:sldMkLst>
        <pc:graphicFrameChg chg="modGraphic">
          <ac:chgData name="Терентьев Михаил Борисович" userId="f3f8032b-f289-4b2c-99c8-f87b46d43e54" providerId="ADAL" clId="{18A7319F-20D6-4E72-8706-51541606BE65}" dt="2024-03-06T10:37:15.728" v="73" actId="20577"/>
          <ac:graphicFrameMkLst>
            <pc:docMk/>
            <pc:sldMk cId="987246638" sldId="272"/>
            <ac:graphicFrameMk id="7" creationId="{9703867A-994E-67BB-E4A5-F0E599C9ADEF}"/>
          </ac:graphicFrameMkLst>
        </pc:graphicFrameChg>
      </pc:sldChg>
      <pc:sldChg chg="modSp mod">
        <pc:chgData name="Терентьев Михаил Борисович" userId="f3f8032b-f289-4b2c-99c8-f87b46d43e54" providerId="ADAL" clId="{18A7319F-20D6-4E72-8706-51541606BE65}" dt="2024-03-06T10:35:26.137" v="16" actId="6549"/>
        <pc:sldMkLst>
          <pc:docMk/>
          <pc:sldMk cId="928144492" sldId="273"/>
        </pc:sldMkLst>
        <pc:graphicFrameChg chg="mod modGraphic">
          <ac:chgData name="Терентьев Михаил Борисович" userId="f3f8032b-f289-4b2c-99c8-f87b46d43e54" providerId="ADAL" clId="{18A7319F-20D6-4E72-8706-51541606BE65}" dt="2024-03-06T10:35:26.137" v="16" actId="6549"/>
          <ac:graphicFrameMkLst>
            <pc:docMk/>
            <pc:sldMk cId="928144492" sldId="273"/>
            <ac:graphicFrameMk id="8" creationId="{3EB7D258-D2E5-E508-65EF-16F3FC75454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783A-FE45-435A-8982-30CBF770BDBE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4715-8102-45D1-88FF-58B16368D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2DC5B-2EDF-03E1-A9DB-0C29CD9D9F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13175" y="2046389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ru-RU" dirty="0"/>
              <a:t>Название презентации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FBE912-F37B-33CF-FC7C-6E7DF72C22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3499" y="5912101"/>
            <a:ext cx="2762452" cy="4020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Москва, 2023 г.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4BD6F8-7B75-87F9-F2DB-CA5A00D4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25AF2B-81B3-D48E-968B-7779F9C8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5D55FB-410D-0CE7-DCC7-813C9C6B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83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1D9EB-0E3D-9D7F-94CF-6EE6AD39F6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952" y="365126"/>
            <a:ext cx="8171848" cy="982412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8046C-6D57-6520-EE79-653B6BDC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121"/>
            <a:ext cx="10731366" cy="4527049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2E9EB0-7322-2BFB-E306-4A1F5081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229ED5-C730-6BD1-A88C-6E6E7039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36A28B-E8E0-513A-3724-1730DC74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1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7E06D-F0AB-29DE-B232-24CD021E7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452" y="326625"/>
            <a:ext cx="8460607" cy="1030538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058636-152D-F395-AF48-A9F90A8F4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0BF6C2-A7C2-60E7-95D3-98D41E6B8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6CB89-5E61-0F4B-7968-DCA90DBE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665F1C-DFF1-D846-5E95-A4FA936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2DF26C-DE61-5FD7-7737-BE9A684F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18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97FD4-C44F-5783-B30A-707B0A9A6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2964" y="365126"/>
            <a:ext cx="8090836" cy="90541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42293D-EC7A-D8E5-FA44-FAB2E275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F007F8-D542-4D05-0051-0849F643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6A44E4D-4815-F066-2D9B-1BB6B692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65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C8B8E-5914-B06E-E081-0971A4C8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36296"/>
            <a:ext cx="3932237" cy="481262"/>
          </a:xfrm>
        </p:spPr>
        <p:txBody>
          <a:bodyPr anchor="b">
            <a:noAutofit/>
          </a:bodyPr>
          <a:lstStyle>
            <a:lvl1pPr>
              <a:defRPr sz="26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3362D6-8CB5-32F8-FA3F-FEC5C4C91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798"/>
            <a:ext cx="6172200" cy="4109252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9FBB67-1B8F-A05E-000D-C832926F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D8E481-D3B9-8DA5-4EAB-D5991D48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B6A428-BF5D-75ED-2F52-27E399BB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66A8E1-A93E-77AB-79EC-84C3DB95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0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0F8E52-03EC-3AFA-166F-947FD7A9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D565FC-BC4C-0814-41EA-FEFC99151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2C9E61-D316-22C2-509F-5F896EAE2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5F0A-5F69-4C08-B315-8D0518FC489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9B681-DAEA-40C4-0C7E-7531CA2CD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7EC2D1-4826-07CE-8AC7-EA849B2CD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60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voi27.ru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10" Type="http://schemas.openxmlformats.org/officeDocument/2006/relationships/image" Target="../media/image3.pn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png"/><Relationship Id="rId7" Type="http://schemas.openxmlformats.org/officeDocument/2006/relationships/image" Target="../media/image5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lubvoi27" TargetMode="External"/><Relationship Id="rId2" Type="http://schemas.openxmlformats.org/officeDocument/2006/relationships/hyperlink" Target="http://voi27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573DD-A046-FA9F-D5E4-4CC8C450D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373" y="1613251"/>
            <a:ext cx="9144000" cy="2387600"/>
          </a:xfrm>
        </p:spPr>
        <p:txBody>
          <a:bodyPr>
            <a:normAutofit/>
          </a:bodyPr>
          <a:lstStyle/>
          <a:p>
            <a:r>
              <a:rPr lang="ru-RU" sz="4400" b="1" dirty="0"/>
              <a:t>Публичный отчет Хабаровской краевой организации ВОИ за 2023 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DB5BB0-64C4-19E4-665C-929C6F51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0876" y="6037229"/>
            <a:ext cx="2762452" cy="40207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Хабаровск, Хабаровский край, 2023 г.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B2EE7B-DC62-4FA6-B472-91D7EEA9E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066" y="9144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5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Накладка_6">
            <a:hlinkClick r:id="" action="ppaction://macro?name=S2_6"/>
            <a:extLst>
              <a:ext uri="{FF2B5EF4-FFF2-40B4-BE49-F238E27FC236}">
                <a16:creationId xmlns:a16="http://schemas.microsoft.com/office/drawing/2014/main" id="{23BD862F-5F1A-4BF3-8D32-F713D9A27726}"/>
              </a:ext>
            </a:extLst>
          </p:cNvPr>
          <p:cNvSpPr/>
          <p:nvPr/>
        </p:nvSpPr>
        <p:spPr>
          <a:xfrm>
            <a:off x="8278441" y="399106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акладка_5">
            <a:hlinkClick r:id="" action="ppaction://macro?name=S2_5"/>
            <a:extLst>
              <a:ext uri="{FF2B5EF4-FFF2-40B4-BE49-F238E27FC236}">
                <a16:creationId xmlns:a16="http://schemas.microsoft.com/office/drawing/2014/main" id="{ED071A9F-8407-4E34-B0C8-4BF9BE44F0FF}"/>
              </a:ext>
            </a:extLst>
          </p:cNvPr>
          <p:cNvSpPr/>
          <p:nvPr/>
        </p:nvSpPr>
        <p:spPr>
          <a:xfrm>
            <a:off x="8326329" y="4898265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акладка_4">
            <a:hlinkClick r:id="" action="ppaction://macro?name=S2_4"/>
            <a:extLst>
              <a:ext uri="{FF2B5EF4-FFF2-40B4-BE49-F238E27FC236}">
                <a16:creationId xmlns:a16="http://schemas.microsoft.com/office/drawing/2014/main" id="{883B8FD4-6EDD-46B1-95D0-BB2E0A74DA30}"/>
              </a:ext>
            </a:extLst>
          </p:cNvPr>
          <p:cNvSpPr/>
          <p:nvPr/>
        </p:nvSpPr>
        <p:spPr>
          <a:xfrm>
            <a:off x="9546327" y="542235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акладка_3">
            <a:hlinkClick r:id="" action="ppaction://macro?name=S2_3"/>
            <a:extLst>
              <a:ext uri="{FF2B5EF4-FFF2-40B4-BE49-F238E27FC236}">
                <a16:creationId xmlns:a16="http://schemas.microsoft.com/office/drawing/2014/main" id="{BB7A5230-D70B-45EC-BB92-F3720735343A}"/>
              </a:ext>
            </a:extLst>
          </p:cNvPr>
          <p:cNvSpPr/>
          <p:nvPr/>
        </p:nvSpPr>
        <p:spPr>
          <a:xfrm>
            <a:off x="10736089" y="4901860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Накладка_2">
            <a:hlinkClick r:id="" action="ppaction://macro?name=S2_2"/>
            <a:extLst>
              <a:ext uri="{FF2B5EF4-FFF2-40B4-BE49-F238E27FC236}">
                <a16:creationId xmlns:a16="http://schemas.microsoft.com/office/drawing/2014/main" id="{8D4651A0-3102-4D87-99F8-E6F816AD588B}"/>
              </a:ext>
            </a:extLst>
          </p:cNvPr>
          <p:cNvSpPr/>
          <p:nvPr/>
        </p:nvSpPr>
        <p:spPr>
          <a:xfrm>
            <a:off x="10717920" y="3955806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акладка_1">
            <a:hlinkClick r:id="" action="ppaction://macro?name=S2_1"/>
            <a:extLst>
              <a:ext uri="{FF2B5EF4-FFF2-40B4-BE49-F238E27FC236}">
                <a16:creationId xmlns:a16="http://schemas.microsoft.com/office/drawing/2014/main" id="{8C1ED83D-672F-4B5B-AF48-45DA42C78C13}"/>
              </a:ext>
            </a:extLst>
          </p:cNvPr>
          <p:cNvSpPr/>
          <p:nvPr/>
        </p:nvSpPr>
        <p:spPr>
          <a:xfrm>
            <a:off x="9509760" y="3395068"/>
            <a:ext cx="1166788" cy="560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Накладка_0">
            <a:hlinkClick r:id="" action="ppaction://macro?name=S2_0"/>
            <a:extLst>
              <a:ext uri="{FF2B5EF4-FFF2-40B4-BE49-F238E27FC236}">
                <a16:creationId xmlns:a16="http://schemas.microsoft.com/office/drawing/2014/main" id="{C3701C2C-E1FD-4128-844D-349446574430}"/>
              </a:ext>
            </a:extLst>
          </p:cNvPr>
          <p:cNvSpPr/>
          <p:nvPr/>
        </p:nvSpPr>
        <p:spPr>
          <a:xfrm>
            <a:off x="9480804" y="4081819"/>
            <a:ext cx="1250832" cy="12795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S2_6" hidden="1">
            <a:extLst>
              <a:ext uri="{FF2B5EF4-FFF2-40B4-BE49-F238E27FC236}">
                <a16:creationId xmlns:a16="http://schemas.microsoft.com/office/drawing/2014/main" id="{FADBD3F7-7003-4CD2-8C37-0201BA36AFA3}"/>
              </a:ext>
            </a:extLst>
          </p:cNvPr>
          <p:cNvSpPr/>
          <p:nvPr/>
        </p:nvSpPr>
        <p:spPr>
          <a:xfrm>
            <a:off x="197861" y="60445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4" name="S2_5" hidden="1">
            <a:extLst>
              <a:ext uri="{FF2B5EF4-FFF2-40B4-BE49-F238E27FC236}">
                <a16:creationId xmlns:a16="http://schemas.microsoft.com/office/drawing/2014/main" id="{F650438C-5BB8-4825-BF4E-49491A93A0CC}"/>
              </a:ext>
            </a:extLst>
          </p:cNvPr>
          <p:cNvSpPr/>
          <p:nvPr/>
        </p:nvSpPr>
        <p:spPr>
          <a:xfrm>
            <a:off x="197861" y="546719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3" name="S2_4" hidden="1">
            <a:extLst>
              <a:ext uri="{FF2B5EF4-FFF2-40B4-BE49-F238E27FC236}">
                <a16:creationId xmlns:a16="http://schemas.microsoft.com/office/drawing/2014/main" id="{DDD7A8F6-3586-47CC-A783-158FC323BA90}"/>
              </a:ext>
            </a:extLst>
          </p:cNvPr>
          <p:cNvSpPr/>
          <p:nvPr/>
        </p:nvSpPr>
        <p:spPr>
          <a:xfrm>
            <a:off x="201288" y="48982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2" name="S2_3" hidden="1">
            <a:extLst>
              <a:ext uri="{FF2B5EF4-FFF2-40B4-BE49-F238E27FC236}">
                <a16:creationId xmlns:a16="http://schemas.microsoft.com/office/drawing/2014/main" id="{46DD3F86-3EC4-4AD3-93C7-A3EBE1BCCB99}"/>
              </a:ext>
            </a:extLst>
          </p:cNvPr>
          <p:cNvSpPr/>
          <p:nvPr/>
        </p:nvSpPr>
        <p:spPr>
          <a:xfrm>
            <a:off x="197861" y="4319716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2" name="S2_2" hidden="1">
            <a:extLst>
              <a:ext uri="{FF2B5EF4-FFF2-40B4-BE49-F238E27FC236}">
                <a16:creationId xmlns:a16="http://schemas.microsoft.com/office/drawing/2014/main" id="{88052B99-606C-4E70-8295-15ED0C8EDDC8}"/>
              </a:ext>
            </a:extLst>
          </p:cNvPr>
          <p:cNvSpPr/>
          <p:nvPr/>
        </p:nvSpPr>
        <p:spPr>
          <a:xfrm>
            <a:off x="195259" y="3743497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79" name="S2_1" hidden="1">
            <a:extLst>
              <a:ext uri="{FF2B5EF4-FFF2-40B4-BE49-F238E27FC236}">
                <a16:creationId xmlns:a16="http://schemas.microsoft.com/office/drawing/2014/main" id="{70AD32A9-7603-4AEA-8058-B3D972E36F26}"/>
              </a:ext>
            </a:extLst>
          </p:cNvPr>
          <p:cNvSpPr/>
          <p:nvPr/>
        </p:nvSpPr>
        <p:spPr>
          <a:xfrm>
            <a:off x="191449" y="3136883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C126E885-9EB9-0F71-D2B6-34F9ED4D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236" y="641106"/>
            <a:ext cx="8596312" cy="68654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Краткая информация об организации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BCE66C5D-B4A7-2C7F-7A5B-1E24C292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519" y="1850285"/>
            <a:ext cx="7343775" cy="4726441"/>
          </a:xfrm>
        </p:spPr>
        <p:txBody>
          <a:bodyPr/>
          <a:lstStyle/>
          <a:p>
            <a:r>
              <a:rPr lang="ru-RU" sz="2500" i="1" dirty="0"/>
              <a:t>Дата образования организации – 28.06.1990 </a:t>
            </a:r>
          </a:p>
          <a:p>
            <a:r>
              <a:rPr lang="ru-RU" sz="2500" i="1" dirty="0"/>
              <a:t>Количество местных организаций – 14</a:t>
            </a:r>
          </a:p>
          <a:p>
            <a:r>
              <a:rPr lang="ru-RU" sz="2500" i="1" dirty="0"/>
              <a:t>Количество первичных ячеек – 60</a:t>
            </a:r>
          </a:p>
          <a:p>
            <a:r>
              <a:rPr lang="ru-RU" sz="2500" i="1" dirty="0"/>
              <a:t>Количество членов ВОИ – 4449</a:t>
            </a:r>
          </a:p>
          <a:p>
            <a:r>
              <a:rPr lang="ru-RU" sz="2500" i="1" dirty="0"/>
              <a:t>Количество инвалидов в субъекте Российской Федерации на 31 декабря 2023 г. – 63456</a:t>
            </a:r>
          </a:p>
          <a:p>
            <a:r>
              <a:rPr lang="ru-RU" sz="2500" i="1" dirty="0"/>
              <a:t>Председатель региональной </a:t>
            </a:r>
          </a:p>
          <a:p>
            <a:pPr marL="0" indent="0">
              <a:buNone/>
            </a:pPr>
            <a:r>
              <a:rPr lang="ru-RU" sz="2500" i="1" dirty="0"/>
              <a:t>организации ВОИ  –  </a:t>
            </a:r>
            <a:r>
              <a:rPr lang="ru-RU" sz="2500" i="1" dirty="0" err="1"/>
              <a:t>Бех</a:t>
            </a:r>
            <a:r>
              <a:rPr lang="ru-RU" sz="2500" i="1" dirty="0"/>
              <a:t> Роман Геннадьевич</a:t>
            </a:r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id="{657F2530-EEF4-4DA6-8C7A-148E1AB81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1745" y="6467157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357F04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2DD9FF70-5C9E-496A-BC8A-B2570B9562AF}" type="slidenum">
              <a:rPr lang="en-US" altLang="ru-RU" smtClean="0"/>
              <a:pPr>
                <a:defRPr/>
              </a:pPr>
              <a:t>2</a:t>
            </a:fld>
            <a:endParaRPr lang="en-US" altLang="ru-RU" dirty="0"/>
          </a:p>
        </p:txBody>
      </p:sp>
      <p:sp>
        <p:nvSpPr>
          <p:cNvPr id="50" name="S2_61" hidden="1">
            <a:extLst>
              <a:ext uri="{FF2B5EF4-FFF2-40B4-BE49-F238E27FC236}">
                <a16:creationId xmlns:a16="http://schemas.microsoft.com/office/drawing/2014/main" id="{FADBD3F7-7003-4CD2-8C37-0201BA36AFA3}"/>
              </a:ext>
            </a:extLst>
          </p:cNvPr>
          <p:cNvSpPr/>
          <p:nvPr/>
        </p:nvSpPr>
        <p:spPr>
          <a:xfrm>
            <a:off x="197165" y="60438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1" name="S2_51" hidden="1">
            <a:extLst>
              <a:ext uri="{FF2B5EF4-FFF2-40B4-BE49-F238E27FC236}">
                <a16:creationId xmlns:a16="http://schemas.microsoft.com/office/drawing/2014/main" id="{F650438C-5BB8-4825-BF4E-49491A93A0CC}"/>
              </a:ext>
            </a:extLst>
          </p:cNvPr>
          <p:cNvSpPr/>
          <p:nvPr/>
        </p:nvSpPr>
        <p:spPr>
          <a:xfrm>
            <a:off x="197165" y="5466494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2" name="S2_41" hidden="1">
            <a:extLst>
              <a:ext uri="{FF2B5EF4-FFF2-40B4-BE49-F238E27FC236}">
                <a16:creationId xmlns:a16="http://schemas.microsoft.com/office/drawing/2014/main" id="{DDD7A8F6-3586-47CC-A783-158FC323BA90}"/>
              </a:ext>
            </a:extLst>
          </p:cNvPr>
          <p:cNvSpPr/>
          <p:nvPr/>
        </p:nvSpPr>
        <p:spPr>
          <a:xfrm>
            <a:off x="200592" y="48975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3" name="S2_31" hidden="1">
            <a:extLst>
              <a:ext uri="{FF2B5EF4-FFF2-40B4-BE49-F238E27FC236}">
                <a16:creationId xmlns:a16="http://schemas.microsoft.com/office/drawing/2014/main" id="{46DD3F86-3EC4-4AD3-93C7-A3EBE1BCCB99}"/>
              </a:ext>
            </a:extLst>
          </p:cNvPr>
          <p:cNvSpPr/>
          <p:nvPr/>
        </p:nvSpPr>
        <p:spPr>
          <a:xfrm>
            <a:off x="197165" y="431902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4" name="S2_21" hidden="1">
            <a:extLst>
              <a:ext uri="{FF2B5EF4-FFF2-40B4-BE49-F238E27FC236}">
                <a16:creationId xmlns:a16="http://schemas.microsoft.com/office/drawing/2014/main" id="{88052B99-606C-4E70-8295-15ED0C8EDDC8}"/>
              </a:ext>
            </a:extLst>
          </p:cNvPr>
          <p:cNvSpPr/>
          <p:nvPr/>
        </p:nvSpPr>
        <p:spPr>
          <a:xfrm>
            <a:off x="194563" y="3742801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6" name="S2_11" hidden="1">
            <a:extLst>
              <a:ext uri="{FF2B5EF4-FFF2-40B4-BE49-F238E27FC236}">
                <a16:creationId xmlns:a16="http://schemas.microsoft.com/office/drawing/2014/main" id="{70AD32A9-7603-4AEA-8058-B3D972E36F26}"/>
              </a:ext>
            </a:extLst>
          </p:cNvPr>
          <p:cNvSpPr/>
          <p:nvPr/>
        </p:nvSpPr>
        <p:spPr>
          <a:xfrm>
            <a:off x="206063" y="312644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73C2C30-91EC-E795-AC2B-2731C75A47D4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2AD252-E615-48D9-B800-9F7B99BE6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947" y="1850286"/>
            <a:ext cx="3103592" cy="46295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802A58-EABF-46F9-9B2C-CF33EA7D4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  <p:bldP spid="39" grpId="0"/>
      <p:bldP spid="38" grpId="0"/>
      <p:bldP spid="83" grpId="0"/>
      <p:bldP spid="7" grpId="0"/>
      <p:bldP spid="84" grpId="0"/>
      <p:bldP spid="45" grpId="0" animBg="1"/>
      <p:bldP spid="44" grpId="0" animBg="1"/>
      <p:bldP spid="43" grpId="0" animBg="1"/>
      <p:bldP spid="42" grpId="0" animBg="1"/>
      <p:bldP spid="82" grpId="0" animBg="1"/>
      <p:bldP spid="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77" y="563328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487" y="2165359"/>
            <a:ext cx="7141028" cy="449669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300" i="1" dirty="0"/>
              <a:t>	Ежедневно проводились различные консультации инвалидов по вопросам социального направления, а также оказывалась юридическая помощь совместно с Министерством юстиции Российской Федерации по Хабаровскому краю и Еврейской автономной области, а также Прокуратурой Хабаровского края. За период с января по декабрь 2023 г. в организацию поступило 2595 обращений инвалидов: по вопросам получения инвалидности, жилищным вопросам, обеспечению техническими средствами реабилитации, бесплатными лекарствами, трудоустройству и др. жизненно важным вопросам. По всем вопросам даны разъяснения, оказана помощь в оформлении документов и пр. В то же время на прием в отделения ХКОООО «ВОИ» по схожим вопросам обратилось более 3991 человек с различными письменными и устными просьбами. </a:t>
            </a:r>
          </a:p>
          <a:p>
            <a:pPr marL="0" indent="0">
              <a:buNone/>
            </a:pPr>
            <a:r>
              <a:rPr lang="ru-RU" sz="3300" i="1" dirty="0"/>
              <a:t>	Наши представители входят в состав Совета по делам инвалидов при Губернаторе Хабаровского края. В многих субъектах края представители организации включены в общественные муниципальные комиссии, по обеспечению реализации муниципальных программ «Формирование современной городской среды».</a:t>
            </a:r>
          </a:p>
          <a:p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46B32C-487C-4B74-9D61-B5381C6F0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34514" y="2190761"/>
            <a:ext cx="4284909" cy="32136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15DD93-7CB9-486A-8559-C4F611FB2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8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и 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18" y="1798064"/>
            <a:ext cx="11226374" cy="3986015"/>
          </a:xfrm>
        </p:spPr>
        <p:txBody>
          <a:bodyPr>
            <a:normAutofit fontScale="70000" lnSpcReduction="2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u="none" strike="noStrike" dirty="0">
                <a:solidFill>
                  <a:srgbClr val="000000"/>
                </a:solidFill>
                <a:effectLst/>
              </a:rPr>
              <a:t>Взаимодействуя с ВУЗами, учреждениями среднего профессионального, среднего и дошкольного образования мы добивались создания доступной среды в образовательных организациях, в которых учатся инвалиды всех групп и нозологий.</a:t>
            </a:r>
            <a:endParaRPr lang="ru-RU" dirty="0"/>
          </a:p>
          <a:p>
            <a:r>
              <a:rPr lang="ru-RU" i="1" dirty="0"/>
              <a:t>Взаимодействуя с органами занятости  населения мы помогли трудоустроиться и определиться с будущей профессией 171 человеку с инвалидностью</a:t>
            </a:r>
          </a:p>
          <a:p>
            <a:r>
              <a:rPr lang="ru-RU" i="1" dirty="0"/>
              <a:t>В системе ВОИ в региональных и местных организациях и на наших предприятиях работает 26 инвалидов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Участвовали в опросе Дальневосточного федерального университета для определения потребностей  курсов дополнительного образования, для возможной адаптации для людей с ОВЗ 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Участвовали в вебинаре школы РООИ «Перспектива».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  Тема: Как помочь ребёнку с инвалидностью влиться в коллектив?;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Участвовали в опросе Автономной некоммерческой организации «Агентство стратегических инициатив по продвижению новых проектов» о трудоустройстве людей с инвалидностью. Опрос проводится с целью анализа рынка занятости людей с инвалидностью, количества уже трудоустроенных и желающих быть трудоустроенными, а также определение нужд и востребованных сфер трудоустройства людей с инвалидностью.</a:t>
            </a:r>
          </a:p>
          <a:p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6FA0D6-B09B-8547-B55D-8D49EB1A2EC6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B2C646-3A59-4D50-B8BE-F1D35761A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81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817620"/>
            <a:ext cx="11209973" cy="4766060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/>
              <a:t>Наиболее значимые достижения людей с инвалидностью - членов ВОИ (призовые места на международных и  всероссийских спортивных мероприятиях в 2023 году)</a:t>
            </a:r>
          </a:p>
          <a:p>
            <a:r>
              <a:rPr lang="ru-RU" i="1" dirty="0"/>
              <a:t>Минаев Виктор Петрович – дартс, Чемпион России</a:t>
            </a:r>
          </a:p>
          <a:p>
            <a:r>
              <a:rPr lang="ru-RU" i="1" dirty="0"/>
              <a:t>Тэн Денис </a:t>
            </a:r>
            <a:r>
              <a:rPr lang="ru-RU" i="1" dirty="0" err="1"/>
              <a:t>Фанилович</a:t>
            </a:r>
            <a:r>
              <a:rPr lang="ru-RU" i="1" dirty="0"/>
              <a:t>– стрельба из лука, призер Чемпионата России</a:t>
            </a:r>
          </a:p>
          <a:p>
            <a:pPr marL="228600" marR="0" lvl="0" indent="-228600" algn="l" defTabSz="914400" rtl="0" eaLnBrk="1" fontAlgn="base" latinLnBrk="0" hangingPunct="1">
              <a:lnSpc>
                <a:spcPct val="8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Анненков Сергей Владимирович – пауэрлифтинг, серебряный призер Кубка России 2023</a:t>
            </a:r>
            <a:endParaRPr lang="ru-RU" i="1" dirty="0">
              <a:solidFill>
                <a:prstClr val="black"/>
              </a:solidFill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8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ru-RU" i="1" dirty="0"/>
          </a:p>
          <a:p>
            <a:r>
              <a:rPr lang="ru-RU" i="1" dirty="0"/>
              <a:t>Количество спортивных клубов при поддержке региональных и местных организаций ВОИ, в которых регулярно занимаются люди с инвалидностью</a:t>
            </a:r>
          </a:p>
          <a:p>
            <a:r>
              <a:rPr lang="ru-RU" i="1" dirty="0"/>
              <a:t>Стадион «Спарта» п. Переяславка – тренажер для инвалидов</a:t>
            </a:r>
          </a:p>
          <a:p>
            <a:r>
              <a:rPr lang="ru-RU" i="1" dirty="0"/>
              <a:t>Стадион «Химки» п. Хор – пауэрлифтинг</a:t>
            </a:r>
          </a:p>
          <a:p>
            <a:r>
              <a:rPr lang="ru-RU" i="1" dirty="0"/>
              <a:t>Открытый спортивный зал в г. Охотске (по проекту «Спорт для всех»)</a:t>
            </a:r>
          </a:p>
          <a:p>
            <a:r>
              <a:rPr lang="ru-RU" i="1" dirty="0"/>
              <a:t>Спортивный комплекс в п. </a:t>
            </a:r>
            <a:r>
              <a:rPr lang="ru-RU" i="1" dirty="0" err="1"/>
              <a:t>Мухен</a:t>
            </a:r>
            <a:r>
              <a:rPr lang="ru-RU" i="1" dirty="0"/>
              <a:t> – адаптивные игры</a:t>
            </a:r>
          </a:p>
          <a:p>
            <a:r>
              <a:rPr lang="ru-RU" i="1" dirty="0"/>
              <a:t>Дворец спорта им. Г. </a:t>
            </a:r>
            <a:r>
              <a:rPr lang="ru-RU" i="1" dirty="0" err="1"/>
              <a:t>Маркевича</a:t>
            </a:r>
            <a:r>
              <a:rPr lang="ru-RU" i="1" dirty="0"/>
              <a:t> г. Советская-Гавань (плавание, настольный теннис, </a:t>
            </a:r>
            <a:r>
              <a:rPr lang="ru-RU" i="1" dirty="0" err="1"/>
              <a:t>бочча</a:t>
            </a:r>
            <a:r>
              <a:rPr lang="ru-RU" i="1" dirty="0"/>
              <a:t>.</a:t>
            </a:r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105A6F-26AF-4BA1-BF7D-5C67E400C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33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0EFD9-E800-45EE-9B19-6F57AD93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Содействие инвалидам в занятиях физической культурой, спортом и туризмом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DA0AD3-649C-4F36-A4AD-61A57440F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121"/>
            <a:ext cx="7162800" cy="4527049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Наиболее значимые спортивные мероприятия межрегионального и регионального уровня, состоявшиеся в 2023 г.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1.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XXVIII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физкультурно-спортивный фестиваль Хабаровского края среди инвалидов с нарушением функций опорно-двигательного аппарата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2. Краевые соревнования по плаванию, настольному теннису, стрельбе из лука, дартс, бильярдному спорту, шахматам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3.Проведение на регулярной основе соревнований местными отделениями ВОИ.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4.Сдача норм ГТО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В спортивных мероприятиях на территории Хабаровского края ежегодно принимают участие свыше 1000 инвалидов.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05E588-B641-435D-A7F3-259B5F22D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2888" y="1831761"/>
            <a:ext cx="3365284" cy="47220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A47A46-262B-4F8D-8ECD-8503D52F4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03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2B7D6-EB65-4E5F-A7BE-1D752B9A1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Содействие инвалидам в занятиях физической культурой, спортом и туризмом</a:t>
            </a:r>
            <a:endParaRPr lang="ru-RU" dirty="0"/>
          </a:p>
        </p:txBody>
      </p:sp>
      <p:pic>
        <p:nvPicPr>
          <p:cNvPr id="4" name="Объект 294797566">
            <a:extLst>
              <a:ext uri="{FF2B5EF4-FFF2-40B4-BE49-F238E27FC236}">
                <a16:creationId xmlns:a16="http://schemas.microsoft.com/office/drawing/2014/main" id="{A4899521-8DE3-40D4-A7FC-C255027E3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0560" y="1923481"/>
            <a:ext cx="5564100" cy="4174185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DF9D1D49-1673-4A04-B3DF-8A0BC5CE9A7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283" y="1743607"/>
            <a:ext cx="4592397" cy="45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5E1781-E747-4D85-A985-5D87CB7D7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49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2" y="609600"/>
            <a:ext cx="10965498" cy="77531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Социокультурная реабилитация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1781706"/>
            <a:ext cx="11483657" cy="5076293"/>
          </a:xfrm>
        </p:spPr>
        <p:txBody>
          <a:bodyPr>
            <a:normAutofit fontScale="47500" lnSpcReduction="20000"/>
          </a:bodyPr>
          <a:lstStyle/>
          <a:p>
            <a:r>
              <a:rPr lang="ru-RU" sz="3800" i="1" dirty="0"/>
              <a:t>Наиболее значимые достижения людей с инвалидностью - членов ВОИ (призовые места на </a:t>
            </a:r>
            <a:r>
              <a:rPr lang="ru-RU" sz="3800" i="1" dirty="0">
                <a:solidFill>
                  <a:schemeClr val="tx1"/>
                </a:solidFill>
              </a:rPr>
              <a:t>международных и  всероссийских социокультурных</a:t>
            </a:r>
            <a:r>
              <a:rPr lang="ru-RU" sz="3800" i="1" dirty="0"/>
              <a:t> мероприятиях, творческих конкурсах в 2023 году)</a:t>
            </a:r>
          </a:p>
          <a:p>
            <a:r>
              <a:rPr lang="ru-RU" sz="3800" i="1" dirty="0"/>
              <a:t>Сокольская Анастасия (Амурский район) – 3 Международные инклюзивные творческие игры, номинация «Живопись и графика»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3800" i="1" dirty="0"/>
              <a:t>Коллектив «Вдохновение» (Амурский район) - </a:t>
            </a:r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3 Международные инклюзивные творческие игры, номинация «Танцы на колясках»</a:t>
            </a:r>
          </a:p>
          <a:p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Районные и краевой</a:t>
            </a:r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+mn-cs"/>
              </a:rPr>
              <a:t> чемпионат профессионального мастерства среди людей с ограниченными возможностями здоровья «</a:t>
            </a:r>
            <a:r>
              <a:rPr kumimoji="0" lang="ru-RU" sz="3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+mn-cs"/>
              </a:rPr>
              <a:t>Абилимпикс</a:t>
            </a:r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+mn-cs"/>
              </a:rPr>
              <a:t>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3800" i="1" dirty="0">
                <a:solidFill>
                  <a:prstClr val="black"/>
                </a:solidFill>
              </a:rPr>
              <a:t>Давыдова Оксана Георгиевна ( Вяземский район) - 3</a:t>
            </a:r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lang="ru-RU" sz="3800" i="1" dirty="0">
                <a:solidFill>
                  <a:prstClr val="black"/>
                </a:solidFill>
              </a:rPr>
              <a:t>М</a:t>
            </a:r>
            <a:r>
              <a:rPr kumimoji="0" lang="ru-RU" sz="3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еждународные</a:t>
            </a:r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инклюзивные творческие игры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3800" i="1" dirty="0"/>
              <a:t>Участие в работе инклюзивных творческих мастерских. Количество творческих клубов при поддержке региональных и местных организаций ВОИ, в которых регулярно занимаются столько-то людей с инвалидностью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Благотворительная программа «Талисман Добра» - 112 человек;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Программа «Мы разные, но мы вместе»;</a:t>
            </a:r>
            <a:endParaRPr lang="ru-RU" sz="3800" i="1" dirty="0"/>
          </a:p>
          <a:p>
            <a:pPr marL="228600" marR="0" lvl="0" indent="-228600" algn="l" defTabSz="914400" rtl="0" eaLnBrk="1" fontAlgn="base" latinLnBrk="0" hangingPunct="1">
              <a:lnSpc>
                <a:spcPct val="8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Участие члена ОХКО ООО «ВОИ» Бикинского района в 3 краевом (заочном)конкурсе литераторов "Как наше слово отзовётся". Вручение участнику Диплома 2 степени;</a:t>
            </a:r>
          </a:p>
          <a:p>
            <a:pPr marL="0" indent="0" rtl="0" fontAlgn="base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800" b="0" i="1" u="none" strike="noStrike" dirty="0">
                <a:solidFill>
                  <a:srgbClr val="000000"/>
                </a:solidFill>
                <a:effectLst/>
              </a:rPr>
              <a:t>На протяжении 2023 года инвалиды Хабаровского края посещали театры, музеи, выставки, кружки, участвовали в ярмарках-фестивалях. В данных мероприятиях приняли участие свыше 1500 человек. </a:t>
            </a:r>
            <a:endParaRPr lang="ru-RU" sz="3800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A21703-5C9E-45ED-96C2-071BA9358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5533" y="76200"/>
            <a:ext cx="1030267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75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CA84C-1641-448D-AECB-6028596B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Социокультурная реабилитация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6D3F83-FE5B-4C28-8C2F-856426E3A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cs typeface="Arial"/>
              </a:rPr>
              <a:t>В 2023 году Анастасия Варзугина и Галина </a:t>
            </a:r>
            <a:r>
              <a:rPr kumimoji="0" lang="ru-RU" sz="18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cs typeface="Arial"/>
              </a:rPr>
              <a:t>Мамунина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cs typeface="Arial"/>
              </a:rPr>
              <a:t> приняли участия в чемпионате «</a:t>
            </a:r>
            <a:r>
              <a:rPr kumimoji="0" lang="ru-RU" sz="18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cs typeface="Arial"/>
              </a:rPr>
              <a:t>Абилимпикс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cs typeface="Arial"/>
              </a:rPr>
              <a:t>», в номинации «Изобразительное искусство», где заняли призовые 2 и 3 места соответственно. Анастасия Варзугина так же приняла участие в международных инклюзивных играх, проходивших в городе Липецк, где заняла 2 место в номинации «Аудиовизуальное искусство» и в конкурсе «Путь к успеху», где в номинации «Живопись» завоевала почетное 1 место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391BA8-13F1-463E-8AFE-2A2E4899A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93112" y="3072396"/>
            <a:ext cx="3212773" cy="35273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B035BC-D235-4A0B-92B5-AFD014879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424" y="3072396"/>
            <a:ext cx="5572376" cy="35273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AE6C7F-82D2-4AED-B615-49375DBB2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75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7D92A-CECF-4014-B31E-076F6BEB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Социокультурная реабилитация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0E0114A-40F1-4A24-93CD-E354AFA78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428" y="3157369"/>
            <a:ext cx="5340559" cy="35772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BC4C7F-3627-40B9-A8EA-E2CFCA4AEBD4}"/>
              </a:ext>
            </a:extLst>
          </p:cNvPr>
          <p:cNvSpPr txBox="1"/>
          <p:nvPr/>
        </p:nvSpPr>
        <p:spPr>
          <a:xfrm>
            <a:off x="696685" y="1828800"/>
            <a:ext cx="10508343" cy="1217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Постоянным участником культурных мероприятий уже не первый год является член ВОИ Комсомольского района Стадник Андрей Владимирович.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«Ночь культуры» - « Дворец культуры «Алмаз», г. Комсомольск-на-Амуре. Мастер-класс по игре на этнических инструментах.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3DEF6F-DCCA-43AB-8AA8-21342836C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961" y="3157369"/>
            <a:ext cx="5247067" cy="357726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291139-3955-4C86-96EE-44A0C077A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59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91157-16D5-4135-95B9-0A779D18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Социокультурная реабилитация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A52D41-E796-48D9-A4CC-4957EB03A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/>
              <a:t>Дипломом победителя на Международном конкурсе рассказов об участниках Великой Отечественной войны «Незабытые истории Победы» награждена председатель ОХКО ООО «ВОИ» Ванинского района Седых Татьяна Александровна;</a:t>
            </a:r>
          </a:p>
          <a:p>
            <a:r>
              <a:rPr lang="ru-RU" sz="1800" dirty="0"/>
              <a:t>В Ванинском районе Хабаровского края реализуется туристический проект «Пандус к морю».</a:t>
            </a:r>
          </a:p>
          <a:p>
            <a:r>
              <a:rPr lang="ru-RU" sz="1800" dirty="0"/>
              <a:t>Наиболее значимые мероприятия: концерт посвященный Дню России; фестиваль творчества инвалидов «Мы вместе» в честь 35-летия ВОИ; Гражданский форум «Главное – люди»; слет «Курс на Добро».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01D125-D0FE-49C7-8B41-4CC9A08B0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1" y="3764755"/>
            <a:ext cx="3538885" cy="21833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B6D0BC-3440-4816-9545-BF114B4C9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981" y="3764754"/>
            <a:ext cx="3733959" cy="21833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C6AE7B-2C5C-4F66-90BE-8AD9F33FA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312" y="3764754"/>
            <a:ext cx="4158105" cy="218331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1C2C5F-EC51-46AE-9671-914CD47D1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5344" y="81672"/>
            <a:ext cx="99983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12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481" y="543328"/>
            <a:ext cx="9087744" cy="8800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Программы по реабилитации и </a:t>
            </a:r>
            <a:r>
              <a:rPr lang="ru-RU" sz="2400" b="1" dirty="0" err="1"/>
              <a:t>абилитации</a:t>
            </a:r>
            <a:r>
              <a:rPr lang="ru-RU" sz="2400" b="1" dirty="0"/>
              <a:t>, </a:t>
            </a:r>
            <a:br>
              <a:rPr lang="ru-RU" sz="2400" b="1" dirty="0"/>
            </a:br>
            <a:r>
              <a:rPr lang="ru-RU" sz="2400" b="1" dirty="0"/>
              <a:t>а также благотворительные программы организаций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966712"/>
            <a:ext cx="10686182" cy="37705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• За счет средств «ВОИ» оказывается материальная поддержка членам организации. </a:t>
            </a:r>
          </a:p>
          <a:p>
            <a:pPr marL="0" indent="0">
              <a:buNone/>
            </a:pPr>
            <a:r>
              <a:rPr lang="ru-RU" dirty="0"/>
              <a:t>За 2023 год ее получили 16 членов отделения ОХКО ООО «ВОИ» Ванинского района, ОХКО ООО «ВОИ» г. Комсомольска-на-Амуре. </a:t>
            </a:r>
          </a:p>
          <a:p>
            <a:pPr marL="0" indent="0">
              <a:buNone/>
            </a:pPr>
            <a:r>
              <a:rPr lang="ru-RU" dirty="0"/>
              <a:t>• Создана группа «Волонтер» - в нее входят 27 членов ОХКО ООО «ВОИ» Ванинского района и добровольцев: оказывают помощь в быту и на мероприятиях. </a:t>
            </a:r>
          </a:p>
          <a:p>
            <a:pPr marL="0" indent="0">
              <a:buNone/>
            </a:pPr>
            <a:r>
              <a:rPr lang="ru-RU" dirty="0"/>
              <a:t>• «Мы вместе» (ОХКО ООО «ВОИ» Ванинского </a:t>
            </a:r>
            <a:r>
              <a:rPr lang="ru-RU" dirty="0" err="1"/>
              <a:t>рйона</a:t>
            </a:r>
            <a:r>
              <a:rPr lang="ru-RU" dirty="0"/>
              <a:t>) – председателем оказывается благотворительная помощь нуждающимся продуктовыми наборами. </a:t>
            </a:r>
          </a:p>
          <a:p>
            <a:pPr marL="0" indent="0">
              <a:buNone/>
            </a:pPr>
            <a:r>
              <a:rPr lang="ru-RU" dirty="0"/>
              <a:t>• Программа «Тыл – фронту» - плетение маскировочных сетей, накидок и нашлемников, сбор гуманитарных посылок.</a:t>
            </a: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F19A73-D183-4843-A4DB-F0AB0FCC6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281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ACDA0-DF3C-430B-ABD7-CBAAEF27B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Программы по реабилитации и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абилитации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,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а также благотворительные программы организаций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CFF3D7-CA79-45C1-A1CF-3A59367DE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В </a:t>
            </a:r>
            <a:r>
              <a:rPr lang="ru-RU" sz="1800" i="1" dirty="0">
                <a:solidFill>
                  <a:prstClr val="black"/>
                </a:solidFill>
              </a:rPr>
              <a:t>ОХКО ООО «ВОИ» Бикинского района ежегодно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проходит благотворительная акция «Спеши творить добро». В акции за 2023 год приняло участие 250 человек.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течении года члены ОХКО ООО «ВОИ» Амурского района посещали мероприятия, психологические тренинги, проводимые культурными заведениями города и тематические мероприятия, организованные местным отделением ВОИ. Приняли участие в совместном фестивале «Люди так не делятся» 17 человек.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0176F3-56FC-4C7E-A136-E9289811C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03" y="3324575"/>
            <a:ext cx="2438528" cy="306598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74B06C-6CFF-4DBB-84D0-91E88E054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533" y="3287297"/>
            <a:ext cx="1983872" cy="306598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CF2EAE-C4E6-47DF-9855-1BB91BF3DF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787" y="3253927"/>
            <a:ext cx="2034019" cy="3065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1887AB-915C-456C-B89E-CD77868CF3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905961" y="3111985"/>
            <a:ext cx="2519548" cy="335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1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88" y="460337"/>
            <a:ext cx="847566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Реализованные Проекты с привлечением стороннего финансирования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1771495"/>
            <a:ext cx="11300777" cy="5076980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/>
              <a:t>Проект «</a:t>
            </a:r>
            <a:r>
              <a:rPr lang="ru-RU" i="1" dirty="0" err="1"/>
              <a:t>ИгроМир</a:t>
            </a:r>
            <a:r>
              <a:rPr lang="ru-RU" i="1" dirty="0"/>
              <a:t>», 2023-2024гг. Реализуется при поддержке Фонда Президентских грантов</a:t>
            </a:r>
          </a:p>
          <a:p>
            <a:r>
              <a:rPr lang="ru-RU" i="1" dirty="0"/>
              <a:t>Количество </a:t>
            </a:r>
            <a:r>
              <a:rPr lang="ru-RU" b="1" i="1" dirty="0" err="1"/>
              <a:t>благополучателей</a:t>
            </a:r>
            <a:r>
              <a:rPr lang="ru-RU" i="1" dirty="0"/>
              <a:t> – 120 человек</a:t>
            </a:r>
          </a:p>
          <a:p>
            <a:r>
              <a:rPr lang="ru-RU" i="1" dirty="0"/>
              <a:t>«Центр притяжения». Проект ОХКО ООО «ВОИ» г. Советская Гавань направлен на решение проблем реализации досуга, повышения качества жизненного уровня лиц с инвалидностью Советско-Гаванского муниципального района Хабаровского края и развитие их творческого потенциала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Участие ОХКО ООО «ВОИ» г. Комсомольск-на-Амуре в муниципальном «конкурсе социально значимых инициатив среди социально ориентированных некоммерческих организаций» с проектом «Лучший бросок».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Количество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благополучателей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– 32 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человека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Цель проекта: улучшить физическое состояние людей с ограниченными возможностями здоровья города Комсомольска-на-Амуре посредством обучения игре «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Бочча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», провести соревнования.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Конкурс выигран в 2023г., в 2024 году реализуется.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9525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A4A9E6-590A-4EE9-A82B-35B6072C0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0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F4E30-AC03-40B2-ACB7-7A08E8BA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Реализованные Проекты с привлечением стороннего финансирования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4A20DF-F09D-4F71-B9DB-EFA11E786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/>
              <a:t>Проекты «Пандус к морю», этно- и экотуризм (ОХКО ООО «ВОИ» Ванинского района). Реализуются при активной поддержке КГБУ «Ванинский КЦСОН» и местных индивидуальных предпринимателей. За 2023 год количество </a:t>
            </a:r>
            <a:r>
              <a:rPr lang="ru-RU" sz="2400" dirty="0" err="1"/>
              <a:t>благополучателей</a:t>
            </a:r>
            <a:r>
              <a:rPr lang="ru-RU" sz="2400" dirty="0"/>
              <a:t> проектов составило 70 человек.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Проект «Мы рядом – Мы вместе» (ОХКО ООО «ВОИ» Амурского района) был направлен на интеграцию людей с инвалидностью в общество,    создание благоприятных условий для удовлетворения духовных, культурных потребностей и полноценного времяпровождения.                                                                                                               Проведены ряд социо-культурных мероприятий при финансовой поддержке компании «Полиметалл».                                                                                                    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Количество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благополучателей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данного проекта более 52 человек, это инвалиды старше 18 лет и семьи, воспитывающие детей-инвалидов. </a:t>
            </a:r>
          </a:p>
          <a:p>
            <a:endParaRPr lang="ru-RU" sz="2000" i="1" dirty="0"/>
          </a:p>
          <a:p>
            <a:pPr marL="0" indent="0">
              <a:buNone/>
            </a:pPr>
            <a:endParaRPr lang="ru-RU" sz="2000" i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75BE7E-6933-4378-83E2-DE187BB1F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9599" y="72570"/>
            <a:ext cx="99983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98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577428-4E42-4B6D-9B6A-2AB95BF8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Реализованные Проекты с привлечением стороннего финансирования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2DBB8C-BBE3-4BE5-A97C-B13D27407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23" y="1535566"/>
            <a:ext cx="3590977" cy="4527549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23AB9C89-FF87-4256-8245-D5DDBC450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6" y="1535566"/>
            <a:ext cx="6036733" cy="4527550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158EF0-0DED-4F30-BA41-C48210F4D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09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989DE-6DE0-4854-AC0F-4C1B76C62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Реализованные Проекты с привлечением стороннего финансирования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D9FCD9-DB07-46E6-8CCC-95A27A0BB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241"/>
            <a:ext cx="11155680" cy="5181600"/>
          </a:xfr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Calibri Light" panose="020F0302020204030204"/>
              </a:rPr>
              <a:t>    1. </a:t>
            </a:r>
            <a:r>
              <a:rPr kumimoji="0" lang="en-US" sz="2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PRO</a:t>
            </a:r>
            <a:r>
              <a:rPr kumimoji="0" lang="ru-RU" sz="2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сто </a:t>
            </a:r>
            <a:r>
              <a:rPr kumimoji="0" lang="en-US" sz="2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PRO</a:t>
            </a:r>
            <a:r>
              <a:rPr kumimoji="0" lang="ru-RU" sz="2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спорт</a:t>
            </a:r>
            <a:r>
              <a:rPr kumimoji="0" lang="ru-RU" sz="26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ru-RU" sz="26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(ОХКО ООО «ВОИ» Николаевского района)- </a:t>
            </a: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проект, поддержанный Фондом Президентских  грантов, направленный на развитие адаптивного спорта;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а</a:t>
            </a: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/>
            </a:r>
            <a:b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2. </a:t>
            </a:r>
            <a:r>
              <a:rPr kumimoji="0" lang="ru-RU" sz="2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«История родного города в улицах» </a:t>
            </a:r>
            <a:r>
              <a:rPr kumimoji="0" lang="ru-RU" sz="260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(ОХКО ООО «ВОИ» Николаевского района) </a:t>
            </a: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– социокультурный </a:t>
            </a:r>
            <a:r>
              <a:rPr kumimoji="0" lang="ru-RU" sz="2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проект,реализованный</a:t>
            </a: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в виде автобусных экскурсий, а так же в виде виртуальной экскурсии в Центре культурного развития Николаевского муниципального района.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Количество </a:t>
            </a:r>
            <a:r>
              <a:rPr kumimoji="0" lang="ru-RU" sz="2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благополучателей</a:t>
            </a: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данных проектов 50.</a:t>
            </a:r>
          </a:p>
          <a:p>
            <a:pPr marL="0" marR="0" lvl="0" indent="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sz="2500" i="1" kern="0" dirty="0">
                <a:solidFill>
                  <a:prstClr val="black"/>
                </a:solidFill>
                <a:latin typeface="Calibri Light"/>
                <a:ea typeface="Calibri Light"/>
                <a:cs typeface="Calibri Light"/>
              </a:rPr>
              <a:t>     </a:t>
            </a:r>
            <a:r>
              <a:rPr kumimoji="0" lang="ru-RU" sz="25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Calibri Light"/>
                <a:cs typeface="Calibri Light"/>
              </a:rPr>
              <a:t>3.</a:t>
            </a:r>
            <a:r>
              <a:rPr kumimoji="0" lang="ru-RU" sz="2500" b="1" i="1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Calibri Light"/>
                <a:cs typeface="Calibri Light"/>
              </a:rPr>
              <a:t>Социальный проект «Удивляя мир красотой» </a:t>
            </a:r>
            <a:r>
              <a:rPr kumimoji="0" lang="ru-RU" sz="2500" i="1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Calibri Light"/>
                <a:cs typeface="Calibri Light"/>
              </a:rPr>
              <a:t>(ОХКО ООО «ВОИ» г. Советская Гавань) – </a:t>
            </a:r>
            <a:r>
              <a:rPr lang="ru-RU" sz="2500" i="1" kern="0" dirty="0">
                <a:solidFill>
                  <a:prstClr val="black"/>
                </a:solidFill>
                <a:latin typeface="Calibri Light"/>
                <a:ea typeface="Calibri Light"/>
                <a:cs typeface="Calibri Light"/>
              </a:rPr>
              <a:t>проект н</a:t>
            </a:r>
            <a:r>
              <a:rPr kumimoji="0" lang="ru-RU" sz="25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Calibri Light"/>
                <a:cs typeface="Calibri Light"/>
              </a:rPr>
              <a:t>аправлен</a:t>
            </a:r>
            <a:r>
              <a:rPr kumimoji="0" lang="ru-RU" sz="25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Calibri Light"/>
                <a:cs typeface="Calibri Light"/>
              </a:rPr>
              <a:t> на социальную реабилитацию и вовлечение в активный социум лиц с инвалидностью посредством трудотерапии, а именно </a:t>
            </a:r>
            <a:r>
              <a:rPr kumimoji="0" lang="ru-RU" sz="25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Calibri Light"/>
                <a:cs typeface="Calibri Light"/>
              </a:rPr>
              <a:t>гарденотерапии</a:t>
            </a:r>
            <a:endParaRPr kumimoji="0" lang="ru-RU" sz="25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cs typeface="Arial"/>
            </a:endParaRP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25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cs typeface="Arial"/>
              </a:rPr>
              <a:t>Количество </a:t>
            </a:r>
            <a:r>
              <a:rPr kumimoji="0" lang="ru-RU" sz="25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cs typeface="Arial"/>
              </a:rPr>
              <a:t>благополучателей</a:t>
            </a:r>
            <a:r>
              <a:rPr kumimoji="0" lang="ru-RU" sz="25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cs typeface="Arial"/>
              </a:rPr>
              <a:t> сформированного в рамках проекта «Клуба цветоводов» - 10 человек</a:t>
            </a:r>
            <a:endParaRPr kumimoji="0" lang="ru-RU" sz="25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4F80EC-63EF-4C5E-BA99-273F4D10F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066" y="9144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04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922" y="377764"/>
            <a:ext cx="6690603" cy="129022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Информирование общества о положении инвалидов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1819807"/>
            <a:ext cx="11329081" cy="4697107"/>
          </a:xfrm>
        </p:spPr>
        <p:txBody>
          <a:bodyPr>
            <a:normAutofit fontScale="77500" lnSpcReduction="2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Сайт нашей организации по адресу:</a:t>
            </a: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r>
              <a:rPr lang="ru-RU" sz="2600" b="0" i="1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2"/>
              </a:rPr>
              <a:t>http://voi27.ru/</a:t>
            </a:r>
            <a:endParaRPr lang="ru-RU" sz="2600" b="0" i="1" u="sng" strike="noStrike" dirty="0">
              <a:solidFill>
                <a:srgbClr val="0563C1"/>
              </a:solidFill>
              <a:effectLst/>
              <a:latin typeface="Calibri" panose="020F0502020204030204" pitchFamily="34" charset="0"/>
            </a:endParaRP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ru-RU" i="1" dirty="0">
              <a:latin typeface="Calibri" panose="020F0502020204030204" pitchFamily="34" charset="0"/>
            </a:endParaRP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latin typeface="Calibri" panose="020F0502020204030204" pitchFamily="34" charset="0"/>
              </a:rPr>
              <a:t>В 2023 году сайт ХКО ООО «ВОИ» был модернизирован</a:t>
            </a:r>
            <a:endParaRPr lang="ru-RU" i="1" dirty="0">
              <a:latin typeface="Calibri Light" panose="020F03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Публикация в средствах массой информации района им. Лазо газета «Наше время»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Изготовлены и розданы буклеты «Мы вместе и мы поможем» в Администрации поселений района им. Лазо.</a:t>
            </a:r>
            <a:endParaRPr lang="ru-RU" i="1" dirty="0"/>
          </a:p>
          <a:p>
            <a:pPr marL="0" indent="0">
              <a:buNone/>
            </a:pPr>
            <a:r>
              <a:rPr lang="ru-RU" i="1" dirty="0"/>
              <a:t>Публикации в СМИ Ванинского района: газеты «Восход-Ванино», «Российская газета», «Амурский меридиан», «Надежда», «Аргументы и факты». Публикации на ОХКО ООО «ВОИ» Ванинского района сайтах администрации Ванинского района, ХКО, Дебри-ДВ и другие. </a:t>
            </a:r>
          </a:p>
          <a:p>
            <a:pPr marL="0" indent="0">
              <a:buNone/>
            </a:pPr>
            <a:r>
              <a:rPr lang="ru-RU" i="1" dirty="0"/>
              <a:t>• В отделении собственными силами создаются видео- и аудиоролики для внутреннего пользования и демонстрации на проводимых тематических мероприятиях , в школах, на заседаниях администрации Ванинского района и др. Цель: информирование о творческих личностях , содействие в формировании позитивного отношения общества к инвалидам, достижения цели создания на территории района доступной среды. </a:t>
            </a:r>
          </a:p>
          <a:p>
            <a:pPr marL="0" indent="0">
              <a:buNone/>
            </a:pPr>
            <a:r>
              <a:rPr lang="ru-RU" i="1" dirty="0"/>
              <a:t>• Всего изготовлено 10 роликов: посвященных проектам отделения, людям конкретных профессий, разъяснению необходимости создания ДС.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831E43-1BF2-483F-9E30-11B267B66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9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947" y="440184"/>
            <a:ext cx="6442028" cy="855216"/>
          </a:xfrm>
        </p:spPr>
        <p:txBody>
          <a:bodyPr>
            <a:normAutofit/>
          </a:bodyPr>
          <a:lstStyle/>
          <a:p>
            <a:r>
              <a:rPr lang="ru-RU" b="1" dirty="0"/>
              <a:t>Достижения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1735584"/>
            <a:ext cx="10284051" cy="4287845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- </a:t>
            </a:r>
            <a:r>
              <a:rPr kumimoji="0" lang="ru-RU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Участие члена ОХКО ООО "ВОИ" Бикинского района в телепроекте "Сильные люди. Хабаровск".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Участие ОХКО ООО «ВОИ» г. Комсомольска-на-Амуре в  XIV фестивале Социальных интернет - ресурсов «Мир равных возможностей» Всероссийского общества инвалидов и Фонда поддержки инвалидов «Единая страна». Организация вошла в десятку лучших (шорт-лист).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- Участие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ОХКО ООО «ВОИ» г. Комсомольска-на-Амуре и ОХКО ООО «ВОИ» Комсомольского района </a:t>
            </a:r>
            <a:r>
              <a:rPr kumimoji="0" lang="ru-RU" sz="2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 IX Всероссийском фотоконкурсе  «Без барьеров» Всероссийского общества инвалидов и Союза фотохудожников России.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Цель конкурса - привлечение внимания общества к проблемам людей с инвалидностью. Задача Конкурса - раскрыть талант человека с инвалидностью и показать обществу, что люди могут достигать значительных успехов в разных сферах жизни, несмотря на барьеры и преграды.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3E1348-EF66-4323-80B0-4CDF6B6D1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38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B5564-9749-438B-85B8-DC66D31CF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952" y="365126"/>
            <a:ext cx="7228419" cy="982412"/>
          </a:xfrm>
        </p:spPr>
        <p:txBody>
          <a:bodyPr/>
          <a:lstStyle/>
          <a:p>
            <a:pPr algn="ctr"/>
            <a:r>
              <a:rPr lang="ru-RU" dirty="0"/>
              <a:t>Достижения организации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345951-FBB3-44BC-8673-4A8332255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 rot="5400000">
            <a:off x="7538540" y="2531267"/>
            <a:ext cx="4527551" cy="3395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E4BE35-0B3C-426E-BAE8-140A47B03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EEE03797-82BC-40DD-BED0-DC1DA0ED7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913" y="1965323"/>
            <a:ext cx="3345131" cy="4527550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9B352D-7A27-4857-BF30-6F6CBDAB54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3" y="1976688"/>
            <a:ext cx="3234013" cy="451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44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8743" y="460374"/>
            <a:ext cx="837973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Благодарности, награды и дипломы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3" y="1968500"/>
            <a:ext cx="8596312" cy="3768726"/>
          </a:xfrm>
        </p:spPr>
        <p:txBody>
          <a:bodyPr/>
          <a:lstStyle/>
          <a:p>
            <a:pPr marL="0" indent="0">
              <a:buNone/>
            </a:pP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C1DFE0-1BB3-45F4-A0F3-6D768AE6C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74" y="1781174"/>
            <a:ext cx="3456732" cy="46164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F3DB6C-F141-4339-B6DB-E73233235C6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368" y="1795750"/>
            <a:ext cx="3285300" cy="46164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1D8D9A-B5D7-4F20-A774-CC25A2477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A83E2D-F76E-4A94-8F43-FE4F68EE2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3951" y="1824539"/>
            <a:ext cx="3164098" cy="452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56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3" y="571500"/>
            <a:ext cx="8596312" cy="733425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Благодарность нашим партнёрам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C1C1AC-CA5E-4C42-2357-25F4053148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34" t="8272" r="14916" b="10209"/>
          <a:stretch/>
        </p:blipFill>
        <p:spPr>
          <a:xfrm>
            <a:off x="839132" y="1573075"/>
            <a:ext cx="1744520" cy="15877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674AFF8-A1C7-4E9F-9498-504A4DA53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1466022"/>
            <a:ext cx="36195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BF46B91-EC34-46F6-834C-3D3937922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416" y="1357312"/>
            <a:ext cx="3029016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53AC658-61AA-494E-AD3A-21AF16EDA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916" y="4162614"/>
            <a:ext cx="27241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E6BC045-A2B9-435C-BDB0-37B5F385F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00" y="3391634"/>
            <a:ext cx="21907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DBB3404-99B7-4DD9-8DD7-9B90F2043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282" y="5339140"/>
            <a:ext cx="20859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F1E22E32-8C37-44FD-9DC1-C4EB2CC11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719" y="4849506"/>
            <a:ext cx="2923105" cy="133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1CFE9E41-8477-42D2-931F-96655FA6E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75" y="4489194"/>
            <a:ext cx="2407295" cy="205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336AD5-4C01-4ABA-90AA-33B8EE0B70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13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CDDCDC-86B3-4E1F-95AB-7C0DF6EF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Благодарность нашим партнёрам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3F3D87F-EDED-4CF6-A882-3BA57ED7CAE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605" y="2761841"/>
            <a:ext cx="2101309" cy="1942827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E17F40-88D3-4354-BB17-FAB4BAD0D34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827" y="2971489"/>
            <a:ext cx="1963989" cy="1554813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2CF73D-FD7D-49AF-81D1-A90CBDBBCA7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194" y="2772222"/>
            <a:ext cx="2101309" cy="1754080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5AF8EA-7108-4F9E-AEA5-24865C3F3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0882" y="4941286"/>
            <a:ext cx="6437934" cy="12680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A00F24-2D16-4448-BBDF-B293B8B0D5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21" y="1868636"/>
            <a:ext cx="2572735" cy="26576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7D06E3D-AEA5-4F67-BD18-F19A1553CF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3194" y="1357613"/>
            <a:ext cx="5998984" cy="11827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89A20A-F255-47B2-96F2-ED94E10FEB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5756" y="1845110"/>
            <a:ext cx="2260654" cy="26811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0F0616-4F02-49E9-83DF-0A16DEB613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536" y="4704668"/>
            <a:ext cx="1999416" cy="17722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862E786-F147-4C39-9192-397A21CA49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17190" y="4704668"/>
            <a:ext cx="1940972" cy="185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47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6AA82-81EC-463C-9E71-0B58EA3B0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Благодарность нашим партнёрам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5D060C8-B449-4807-8DCB-D6D0CD9A0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2240" y="1348655"/>
            <a:ext cx="2408634" cy="24849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E3C3AF-419C-4AD1-9B0C-C857CC691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065" y="1647963"/>
            <a:ext cx="2180745" cy="21856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8E6A10-76C9-44A4-9BBC-21E5E5942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092286" y="4005034"/>
            <a:ext cx="2779310" cy="2265137"/>
          </a:xfrm>
          <a:prstGeom prst="rect">
            <a:avLst/>
          </a:prstGeom>
        </p:spPr>
      </p:pic>
      <p:pic>
        <p:nvPicPr>
          <p:cNvPr id="7" name="Объект 87461006">
            <a:extLst>
              <a:ext uri="{FF2B5EF4-FFF2-40B4-BE49-F238E27FC236}">
                <a16:creationId xmlns:a16="http://schemas.microsoft.com/office/drawing/2014/main" id="{6A624ED2-155E-454D-9600-91994CA9E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90229" y="4228591"/>
            <a:ext cx="4742898" cy="11285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B77638-D7B2-4F8D-828B-108AD9700B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2081" y="1518953"/>
            <a:ext cx="2091109" cy="2091109"/>
          </a:xfrm>
          <a:prstGeom prst="rect">
            <a:avLst/>
          </a:prstGeom>
        </p:spPr>
      </p:pic>
      <p:pic>
        <p:nvPicPr>
          <p:cNvPr id="9" name="Объект 1154970385">
            <a:extLst>
              <a:ext uri="{FF2B5EF4-FFF2-40B4-BE49-F238E27FC236}">
                <a16:creationId xmlns:a16="http://schemas.microsoft.com/office/drawing/2014/main" id="{EB37ADDD-EF67-42B7-88F6-85F1A6FB68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047194" y="4005034"/>
            <a:ext cx="3854577" cy="24210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A2A2CC-66CC-42B8-9616-5D1BD2D05A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908973" y="1518953"/>
            <a:ext cx="2992799" cy="212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43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EA239-CF28-43F3-8020-BB83A03E8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Благодарность нашим партнёрам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BE7A5-FC2A-4112-A997-1CB19E128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744" y="1567543"/>
            <a:ext cx="10814822" cy="4925331"/>
          </a:xfrm>
        </p:spPr>
        <p:txBody>
          <a:bodyPr>
            <a:no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БРОО «Единство» (Бикинский район)</a:t>
            </a:r>
          </a:p>
          <a:p>
            <a:pPr marL="228600" marR="0" lvl="0" indent="-228600" algn="l" defTabSz="914400" rtl="0" eaLnBrk="1" fontAlgn="base" latinLnBrk="0" hangingPunct="1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Местное отделение ВОРДИ Бикинского района</a:t>
            </a:r>
          </a:p>
          <a:p>
            <a:pPr marL="228600" marR="0" lvl="0" indent="-228600" algn="l" defTabSz="914400" rtl="0" eaLnBrk="1" fontAlgn="base" latinLnBrk="0" hangingPunct="1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МБУ «Центральная районная библиотека» отдела культуры администрации Бикинского муниципального района</a:t>
            </a:r>
          </a:p>
          <a:p>
            <a:pPr marL="228600" marR="0" lvl="0" indent="-228600" algn="l" defTabSz="914400" rtl="0" eaLnBrk="1" fontAlgn="base" latinLnBrk="0" hangingPunct="1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Местное отделение партии ЛДПР Бикинского района</a:t>
            </a:r>
          </a:p>
          <a:p>
            <a:pPr marL="228600" marR="0" lvl="0" indent="-228600" algn="l" defTabSz="914400" rtl="0" eaLnBrk="1" fontAlgn="base" latinLnBrk="0" hangingPunct="1">
              <a:lnSpc>
                <a:spcPct val="7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Предприниматели Гирей В.В.,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Апенько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Н.В. И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Е.Б.,Пархоменко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Е.С.</a:t>
            </a:r>
          </a:p>
          <a:p>
            <a:r>
              <a:rPr lang="ru-RU" sz="2000" i="1" dirty="0"/>
              <a:t>Отдельная благодарность индивидуальным предпринимателям Ванинского района: Ирине и Сергею </a:t>
            </a:r>
            <a:r>
              <a:rPr lang="ru-RU" sz="2000" i="1" dirty="0" err="1"/>
              <a:t>Кадыковым</a:t>
            </a:r>
            <a:r>
              <a:rPr lang="ru-RU" sz="2000" i="1" dirty="0"/>
              <a:t>, </a:t>
            </a:r>
            <a:r>
              <a:rPr lang="ru-RU" sz="2000" i="1" dirty="0" err="1"/>
              <a:t>Д.Х.Ким</a:t>
            </a:r>
            <a:r>
              <a:rPr lang="ru-RU" sz="2000" i="1" dirty="0"/>
              <a:t>, </a:t>
            </a:r>
            <a:r>
              <a:rPr lang="ru-RU" sz="2000" i="1" dirty="0" err="1"/>
              <a:t>Е.К.Файзулин</a:t>
            </a:r>
            <a:r>
              <a:rPr lang="ru-RU" sz="2000" i="1" dirty="0"/>
              <a:t>, </a:t>
            </a:r>
            <a:r>
              <a:rPr lang="ru-RU" sz="2000" i="1" dirty="0" err="1"/>
              <a:t>Э.Н.Джафаров</a:t>
            </a:r>
            <a:r>
              <a:rPr lang="ru-RU" sz="2000" i="1" dirty="0"/>
              <a:t>, </a:t>
            </a:r>
            <a:r>
              <a:rPr lang="ru-RU" sz="2000" i="1" dirty="0" err="1"/>
              <a:t>М.О.Дадашов</a:t>
            </a:r>
            <a:r>
              <a:rPr lang="ru-RU" sz="2000" i="1" dirty="0"/>
              <a:t>, </a:t>
            </a:r>
            <a:r>
              <a:rPr lang="ru-RU" sz="2000" i="1" dirty="0" err="1"/>
              <a:t>А.Н.Мамедов</a:t>
            </a:r>
            <a:r>
              <a:rPr lang="ru-RU" sz="2000" i="1" dirty="0"/>
              <a:t>, ООО «ДВ-Оптима», АО «ВТУ», </a:t>
            </a:r>
            <a:r>
              <a:rPr lang="ru-RU" sz="2000" i="1" dirty="0" err="1"/>
              <a:t>Даттинская</a:t>
            </a:r>
            <a:r>
              <a:rPr lang="ru-RU" sz="2000" i="1" dirty="0"/>
              <a:t> рыболовецкая артель, МБУ «Районный молодежный центр», Ванинский межотраслевой колледж, ОО «КМНС», ВОРДИ.</a:t>
            </a:r>
          </a:p>
          <a:p>
            <a:r>
              <a:rPr lang="ru-RU" sz="2000" i="1" dirty="0"/>
              <a:t>Паламарчук Сергей Сергеевич (директор ДЮСШ Вяземского района)</a:t>
            </a:r>
          </a:p>
          <a:p>
            <a:r>
              <a:rPr lang="ru-RU" sz="2000" i="1" dirty="0"/>
              <a:t>Зырянов Валерий Викторович (тренер по шашкам Вяземского района)</a:t>
            </a:r>
          </a:p>
          <a:p>
            <a:r>
              <a:rPr lang="ru-RU" sz="2000" i="1" dirty="0"/>
              <a:t>Панченко Ольга Анатольевна (директор Вяземского лесохозяйственного техникума)</a:t>
            </a:r>
          </a:p>
          <a:p>
            <a:r>
              <a:rPr lang="ru-RU" sz="2000" i="1" dirty="0" err="1"/>
              <a:t>Кокоша</a:t>
            </a:r>
            <a:r>
              <a:rPr lang="ru-RU" sz="2000" i="1" dirty="0"/>
              <a:t> Дмитрий Валерьевич (директор спорткомплекса Вяземского района)</a:t>
            </a:r>
          </a:p>
        </p:txBody>
      </p:sp>
    </p:spTree>
    <p:extLst>
      <p:ext uri="{BB962C8B-B14F-4D97-AF65-F5344CB8AC3E}">
        <p14:creationId xmlns:p14="http://schemas.microsoft.com/office/powerpoint/2010/main" val="918275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697" y="571500"/>
            <a:ext cx="8199977" cy="1040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Финансовый отчет за 2023 г. о деятельности региональных и местных организаций ВОИ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9703867A-994E-67BB-E4A5-F0E599C9ADE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16269382"/>
              </p:ext>
            </p:extLst>
          </p:nvPr>
        </p:nvGraphicFramePr>
        <p:xfrm>
          <a:off x="546354" y="1907289"/>
          <a:ext cx="10737809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98">
                  <a:extLst>
                    <a:ext uri="{9D8B030D-6E8A-4147-A177-3AD203B41FA5}">
                      <a16:colId xmlns:a16="http://schemas.microsoft.com/office/drawing/2014/main" val="3126458129"/>
                    </a:ext>
                  </a:extLst>
                </a:gridCol>
                <a:gridCol w="7122371">
                  <a:extLst>
                    <a:ext uri="{9D8B030D-6E8A-4147-A177-3AD203B41FA5}">
                      <a16:colId xmlns:a16="http://schemas.microsoft.com/office/drawing/2014/main" val="2064355583"/>
                    </a:ext>
                  </a:extLst>
                </a:gridCol>
                <a:gridCol w="2834440">
                  <a:extLst>
                    <a:ext uri="{9D8B030D-6E8A-4147-A177-3AD203B41FA5}">
                      <a16:colId xmlns:a16="http://schemas.microsoft.com/office/drawing/2014/main" val="14918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5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от Центрального правления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1464,756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8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региональных и местных органов власти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7224,540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58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Целевые грантовые поступления (проект «</a:t>
                      </a:r>
                      <a:r>
                        <a:rPr lang="ru-RU" dirty="0" err="1"/>
                        <a:t>ИгроМир</a:t>
                      </a:r>
                      <a:r>
                        <a:rPr lang="ru-RU" dirty="0"/>
                        <a:t>», Фонд президентских грантов)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3250,901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3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Членские и имущественные взносы членов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91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662,000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4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12602,197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37776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871CE1-9972-C50C-B00C-4E424F2C4EF0}"/>
              </a:ext>
            </a:extLst>
          </p:cNvPr>
          <p:cNvSpPr txBox="1"/>
          <p:nvPr/>
        </p:nvSpPr>
        <p:spPr>
          <a:xfrm>
            <a:off x="565404" y="1537957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0C226"/>
                </a:solidFill>
              </a:rPr>
              <a:t>ПОСТУПЛЕНИЯ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049762-4DF1-45B6-BB60-504F0CAA6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066" y="55216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46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007" y="523879"/>
            <a:ext cx="8794612" cy="112172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Финансовый отчет о деятельности региональных и местных организаций ВОИ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3EB7D258-D2E5-E508-65EF-16F3FC75454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26285731"/>
              </p:ext>
            </p:extLst>
          </p:nvPr>
        </p:nvGraphicFramePr>
        <p:xfrm>
          <a:off x="642351" y="1929184"/>
          <a:ext cx="10768440" cy="43066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8350">
                  <a:extLst>
                    <a:ext uri="{9D8B030D-6E8A-4147-A177-3AD203B41FA5}">
                      <a16:colId xmlns:a16="http://schemas.microsoft.com/office/drawing/2014/main" val="4219615219"/>
                    </a:ext>
                  </a:extLst>
                </a:gridCol>
                <a:gridCol w="6680488">
                  <a:extLst>
                    <a:ext uri="{9D8B030D-6E8A-4147-A177-3AD203B41FA5}">
                      <a16:colId xmlns:a16="http://schemas.microsoft.com/office/drawing/2014/main" val="2501682727"/>
                    </a:ext>
                  </a:extLst>
                </a:gridCol>
                <a:gridCol w="3439602">
                  <a:extLst>
                    <a:ext uri="{9D8B030D-6E8A-4147-A177-3AD203B41FA5}">
                      <a16:colId xmlns:a16="http://schemas.microsoft.com/office/drawing/2014/main" val="3320967747"/>
                    </a:ext>
                  </a:extLst>
                </a:gridCol>
              </a:tblGrid>
              <a:tr h="426141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93039"/>
                  </a:ext>
                </a:extLst>
              </a:tr>
              <a:tr h="562416">
                <a:tc>
                  <a:txBody>
                    <a:bodyPr/>
                    <a:lstStyle/>
                    <a:p>
                      <a:r>
                        <a:rPr lang="ru-RU" sz="16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проведение мероприятий по социальной интеграции инвалидов (спорт, культура, туризм)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/>
                        <a:t>340,000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59556"/>
                  </a:ext>
                </a:extLst>
              </a:tr>
              <a:tr h="604733">
                <a:tc>
                  <a:txBody>
                    <a:bodyPr/>
                    <a:lstStyle/>
                    <a:p>
                      <a:r>
                        <a:rPr lang="ru-RU" sz="16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участие инвалидов в реабилитационных и </a:t>
                      </a:r>
                      <a:r>
                        <a:rPr lang="ru-RU" sz="1600" dirty="0" err="1"/>
                        <a:t>абилитационных</a:t>
                      </a:r>
                      <a:r>
                        <a:rPr lang="ru-RU" sz="1600" dirty="0"/>
                        <a:t> мероприятиях (проезд, проживание и питание)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351,300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95529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для сохранения занятости инвалидов на  предприятиях организаций ВОИ </a:t>
                      </a:r>
                    </a:p>
                    <a:p>
                      <a:r>
                        <a:rPr lang="ru-RU" sz="1600" dirty="0"/>
                        <a:t>(в том числе модернизация рабочих мест)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779,440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702232"/>
                  </a:ext>
                </a:extLst>
              </a:tr>
              <a:tr h="610488">
                <a:tc>
                  <a:txBody>
                    <a:bodyPr/>
                    <a:lstStyle/>
                    <a:p>
                      <a:r>
                        <a:rPr lang="ru-RU" sz="16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Фонд оплаты труда со страховыми взносами в региональной и местных организациях ВОИ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7630,120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8274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Административно-хозяйственные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2182,279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21073"/>
                  </a:ext>
                </a:extLst>
              </a:tr>
              <a:tr h="410944">
                <a:tc>
                  <a:txBody>
                    <a:bodyPr/>
                    <a:lstStyle/>
                    <a:p>
                      <a:r>
                        <a:rPr lang="ru-RU" sz="16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Прочие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554,261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61406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11837,400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426250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3524F-4194-1EBD-8B2B-F83A4DCDB50D}"/>
              </a:ext>
            </a:extLst>
          </p:cNvPr>
          <p:cNvSpPr txBox="1"/>
          <p:nvPr/>
        </p:nvSpPr>
        <p:spPr>
          <a:xfrm>
            <a:off x="553576" y="1597981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РАСХОДЫ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E361B5-8829-40D6-8B88-3236979D6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5116" y="76200"/>
            <a:ext cx="99373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444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38" y="342900"/>
            <a:ext cx="8596312" cy="111616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Вы можете больше узнать о нашей деятельности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Хабаровская РО ВОИ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7A7CB5D-FC08-3309-A85D-EFD3FF4F1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i="1" dirty="0"/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ru-RU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600" b="0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600" b="0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600" b="0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ru-RU" sz="2600" b="0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600" b="0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Номер телефона региональной организации: 8(4212)32-52-71</a:t>
            </a:r>
            <a:r>
              <a:rPr lang="ru-RU" sz="2600" b="0" i="1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; 89098505271,</a:t>
            </a:r>
            <a:endParaRPr lang="ru-RU" sz="2600" b="0" i="1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b="0" i="1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89656747411</a:t>
            </a:r>
            <a:r>
              <a:rPr lang="ru-R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; </a:t>
            </a:r>
            <a:r>
              <a:rPr lang="ru-RU" sz="2600" b="0" i="1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E-</a:t>
            </a:r>
            <a:r>
              <a:rPr lang="ru-RU" sz="2600" b="0" i="1" u="none" strike="noStrike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mail</a:t>
            </a:r>
            <a:r>
              <a:rPr lang="ru-RU" sz="2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4212325271@mail.ru;</a:t>
            </a:r>
            <a:endParaRPr lang="ru-RU" sz="2600" b="0" i="1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Адрес сайта региональной организации: </a:t>
            </a:r>
            <a:r>
              <a:rPr lang="ru-RU" sz="2600" b="0" i="1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2"/>
              </a:rPr>
              <a:t>http://voi27.ru/</a:t>
            </a:r>
            <a:r>
              <a:rPr lang="ru-RU" sz="2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;</a:t>
            </a:r>
            <a:endParaRPr lang="ru-RU" sz="2600" b="0" i="1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Актуальные страницы в социальных сетях региональной организации ВОИ:  </a:t>
            </a:r>
            <a:r>
              <a:rPr lang="ru-RU" sz="2600" b="0" i="1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3"/>
              </a:rPr>
              <a:t>https://vk.com/clubvoi27</a:t>
            </a:r>
            <a:r>
              <a:rPr lang="ru-RU" sz="2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, https://t.me/voi27.</a:t>
            </a:r>
            <a:endParaRPr lang="ru-RU" sz="2600" b="0" i="1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E691FF-225B-430D-B9DD-87011FD70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066" y="76200"/>
            <a:ext cx="993734" cy="1743607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185E981-12E8-430E-8F14-36C9D5A53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517" y="1403672"/>
            <a:ext cx="5473232" cy="23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671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1897</Words>
  <Application>Microsoft Office PowerPoint</Application>
  <PresentationFormat>Широкоэкранный</PresentationFormat>
  <Paragraphs>217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Trebuchet MS</vt:lpstr>
      <vt:lpstr>Тема Office</vt:lpstr>
      <vt:lpstr>Публичный отчет Хабаровской краевой организации ВОИ за 2023 г.</vt:lpstr>
      <vt:lpstr>Краткая информация об организации</vt:lpstr>
      <vt:lpstr>Защита прав и законных интересов инвалидов</vt:lpstr>
      <vt:lpstr>Профориентация, образование и трудоустройство инвалидов</vt:lpstr>
      <vt:lpstr>Содействие инвалидам в занятиях физической культурой, спортом и туризмом</vt:lpstr>
      <vt:lpstr>Содействие инвалидам в занятиях физической культурой, спортом и туризмом</vt:lpstr>
      <vt:lpstr>Содействие инвалидам в занятиях физической культурой, спортом и туризмом</vt:lpstr>
      <vt:lpstr>Социокультурная реабилитация</vt:lpstr>
      <vt:lpstr>Социокультурная реабилитация</vt:lpstr>
      <vt:lpstr>Социокультурная реабилитация</vt:lpstr>
      <vt:lpstr>Социокультурная реабилитация</vt:lpstr>
      <vt:lpstr>Программы по реабилитации и абилитации,  а также благотворительные программы организаций</vt:lpstr>
      <vt:lpstr>Программы по реабилитации и абилитации,  а также благотворительные программы организаций</vt:lpstr>
      <vt:lpstr>Реализованные Проекты с привлечением стороннего финансирования</vt:lpstr>
      <vt:lpstr>Реализованные Проекты с привлечением стороннего финансирования</vt:lpstr>
      <vt:lpstr>Реализованные Проекты с привлечением стороннего финансирования</vt:lpstr>
      <vt:lpstr>Реализованные Проекты с привлечением стороннего финансирования</vt:lpstr>
      <vt:lpstr>Информирование общества о положении инвалидов </vt:lpstr>
      <vt:lpstr>Достижения организации</vt:lpstr>
      <vt:lpstr>Достижения организации</vt:lpstr>
      <vt:lpstr>Благодарности, награды и дипломы</vt:lpstr>
      <vt:lpstr>Благодарность нашим партнёрам</vt:lpstr>
      <vt:lpstr>Благодарность нашим партнёрам</vt:lpstr>
      <vt:lpstr>Благодарность нашим партнёрам</vt:lpstr>
      <vt:lpstr>Благодарность нашим партнёрам</vt:lpstr>
      <vt:lpstr>Финансовый отчет за 2023 г. о деятельности региональных и местных организаций ВОИ</vt:lpstr>
      <vt:lpstr>Финансовый отчет о деятельности региональных и местных организаций ВОИ</vt:lpstr>
      <vt:lpstr>Вы можете больше узнать о нашей деятельности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Фуфаева Светлана Викторовна</dc:creator>
  <cp:lastModifiedBy>Bekh</cp:lastModifiedBy>
  <cp:revision>108</cp:revision>
  <cp:lastPrinted>2024-03-25T04:20:55Z</cp:lastPrinted>
  <dcterms:created xsi:type="dcterms:W3CDTF">2023-03-15T09:42:46Z</dcterms:created>
  <dcterms:modified xsi:type="dcterms:W3CDTF">2024-04-12T07:18:56Z</dcterms:modified>
</cp:coreProperties>
</file>