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74" r:id="rId4"/>
    <p:sldId id="258" r:id="rId5"/>
    <p:sldId id="263" r:id="rId6"/>
    <p:sldId id="276" r:id="rId7"/>
    <p:sldId id="277" r:id="rId8"/>
    <p:sldId id="275" r:id="rId9"/>
    <p:sldId id="264" r:id="rId10"/>
    <p:sldId id="278" r:id="rId11"/>
    <p:sldId id="266" r:id="rId12"/>
    <p:sldId id="270" r:id="rId13"/>
    <p:sldId id="279" r:id="rId14"/>
    <p:sldId id="271" r:id="rId15"/>
    <p:sldId id="272" r:id="rId16"/>
    <p:sldId id="273" r:id="rId17"/>
    <p:sldId id="269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A7319F-20D6-4E72-8706-51541606BE65}" v="1" dt="2024-03-06T10:35:13.8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101" d="100"/>
          <a:sy n="101" d="100"/>
        </p:scale>
        <p:origin x="-90" y="-2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778" y="9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Терентьев Михаил Борисович" userId="f3f8032b-f289-4b2c-99c8-f87b46d43e54" providerId="ADAL" clId="{18A7319F-20D6-4E72-8706-51541606BE65}"/>
    <pc:docChg chg="custSel modSld">
      <pc:chgData name="Терентьев Михаил Борисович" userId="f3f8032b-f289-4b2c-99c8-f87b46d43e54" providerId="ADAL" clId="{18A7319F-20D6-4E72-8706-51541606BE65}" dt="2024-03-06T10:37:15.728" v="73" actId="20577"/>
      <pc:docMkLst>
        <pc:docMk/>
      </pc:docMkLst>
      <pc:sldChg chg="modSp mod">
        <pc:chgData name="Терентьев Михаил Борисович" userId="f3f8032b-f289-4b2c-99c8-f87b46d43e54" providerId="ADAL" clId="{18A7319F-20D6-4E72-8706-51541606BE65}" dt="2024-03-06T10:37:15.728" v="73" actId="20577"/>
        <pc:sldMkLst>
          <pc:docMk/>
          <pc:sldMk cId="987246638" sldId="272"/>
        </pc:sldMkLst>
        <pc:graphicFrameChg chg="modGraphic">
          <ac:chgData name="Терентьев Михаил Борисович" userId="f3f8032b-f289-4b2c-99c8-f87b46d43e54" providerId="ADAL" clId="{18A7319F-20D6-4E72-8706-51541606BE65}" dt="2024-03-06T10:37:15.728" v="73" actId="20577"/>
          <ac:graphicFrameMkLst>
            <pc:docMk/>
            <pc:sldMk cId="987246638" sldId="272"/>
            <ac:graphicFrameMk id="7" creationId="{9703867A-994E-67BB-E4A5-F0E599C9ADEF}"/>
          </ac:graphicFrameMkLst>
        </pc:graphicFrameChg>
      </pc:sldChg>
      <pc:sldChg chg="modSp mod">
        <pc:chgData name="Терентьев Михаил Борисович" userId="f3f8032b-f289-4b2c-99c8-f87b46d43e54" providerId="ADAL" clId="{18A7319F-20D6-4E72-8706-51541606BE65}" dt="2024-03-06T10:35:26.137" v="16" actId="6549"/>
        <pc:sldMkLst>
          <pc:docMk/>
          <pc:sldMk cId="928144492" sldId="273"/>
        </pc:sldMkLst>
        <pc:graphicFrameChg chg="mod modGraphic">
          <ac:chgData name="Терентьев Михаил Борисович" userId="f3f8032b-f289-4b2c-99c8-f87b46d43e54" providerId="ADAL" clId="{18A7319F-20D6-4E72-8706-51541606BE65}" dt="2024-03-06T10:35:26.137" v="16" actId="6549"/>
          <ac:graphicFrameMkLst>
            <pc:docMk/>
            <pc:sldMk cId="928144492" sldId="273"/>
            <ac:graphicFrameMk id="8" creationId="{3EB7D258-D2E5-E508-65EF-16F3FC75454E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C783A-FE45-435A-8982-30CBF770BDBE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84715-8102-45D1-88FF-58B16368DB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0655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12DC5B-2EDF-03E1-A9DB-0C29CD9D9FA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13175" y="2046389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ru-RU" dirty="0"/>
              <a:t>Название презентации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3FBE912-F37B-33CF-FC7C-6E7DF72C22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33499" y="5912101"/>
            <a:ext cx="2762452" cy="40207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Москва, 2023 г.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04BD6F8-7B75-87F9-F2DB-CA5A00D42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E25AF2B-81B3-D48E-968B-7779F9C8A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55D55FB-410D-0CE7-DCC7-813C9C6B5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9839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41D9EB-0E3D-9D7F-94CF-6EE6AD39F6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0952" y="365126"/>
            <a:ext cx="8171848" cy="982412"/>
          </a:xfrm>
        </p:spPr>
        <p:txBody>
          <a:bodyPr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ru-RU" dirty="0"/>
              <a:t>Заголовок 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388046C-6D57-6520-EE79-653B6BDCC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0121"/>
            <a:ext cx="10731366" cy="4527049"/>
          </a:xfrm>
        </p:spPr>
        <p:txBody>
          <a:bodyPr/>
          <a:lstStyle>
            <a:lvl1pPr>
              <a:defRPr sz="26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200">
                <a:latin typeface="+mj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82E9EB0-7322-2BFB-E306-4A1F50811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E229ED5-C730-6BD1-A88C-6E6E70391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936A28B-E8E0-513A-3724-1730DC745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87107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B7E06D-F0AB-29DE-B232-24CD021E7C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9452" y="326625"/>
            <a:ext cx="8460607" cy="1030538"/>
          </a:xfrm>
        </p:spPr>
        <p:txBody>
          <a:bodyPr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ru-RU" dirty="0"/>
              <a:t>Заголовок слайда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0058636-152D-F395-AF48-A9F90A8F43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600">
                <a:latin typeface="+mj-lt"/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40BF6C2-A7C2-60E7-95D3-98D41E6B8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6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200">
                <a:latin typeface="+mj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FE6CB89-5E61-0F4B-7968-DCA90DBE7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B665F1C-DFF1-D846-5E95-A4FA93652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B2DF26C-DE61-5FD7-7737-BE9A684F0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40185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7C97FD4-C44F-5783-B30A-707B0A9A6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62964" y="365126"/>
            <a:ext cx="8090836" cy="905410"/>
          </a:xfrm>
        </p:spPr>
        <p:txBody>
          <a:bodyPr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ru-RU" dirty="0"/>
              <a:t>Заголовок слайда 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342293D-EC7A-D8E5-FA44-FAB2E275D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7EF007F8-D542-4D05-0051-0849F6434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06A44E4D-4815-F066-2D9B-1BB6B692F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56652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74C8B8E-5914-B06E-E081-0971A4C85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636296"/>
            <a:ext cx="3932237" cy="481262"/>
          </a:xfrm>
        </p:spPr>
        <p:txBody>
          <a:bodyPr anchor="b">
            <a:noAutofit/>
          </a:bodyPr>
          <a:lstStyle>
            <a:lvl1pPr>
              <a:defRPr sz="2600"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93362D6-8CB5-32F8-FA3F-FEC5C4C91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751798"/>
            <a:ext cx="6172200" cy="4109252"/>
          </a:xfrm>
        </p:spPr>
        <p:txBody>
          <a:bodyPr/>
          <a:lstStyle>
            <a:lvl1pPr>
              <a:defRPr sz="1800">
                <a:latin typeface="+mj-lt"/>
              </a:defRPr>
            </a:lvl1pPr>
            <a:lvl2pPr>
              <a:defRPr sz="16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200"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039FBB67-1B8F-A05E-000D-C832926F0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BD8E481-D3B9-8DA5-4EAB-D5991D486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FB6A428-BF5D-75ED-2F52-27E399BB6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166A8E1-A93E-77AB-79EC-84C3DB95A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1504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0F8E52-03EC-3AFA-166F-947FD7A97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8D565FC-BC4C-0814-41EA-FEFC99151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C2C9E61-D316-22C2-509F-5F896EAE2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85F0A-5F69-4C08-B315-8D0518FC489C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7D9B681-DAEA-40C4-0C7E-7531CA2CD9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17EC2D1-4826-07CE-8AC7-EA849B2CD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CF1F9-AE33-4E44-B7FD-546699C0CE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69604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BF573DD-A046-FA9F-D5E4-4CC8C450DB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7373" y="1613251"/>
            <a:ext cx="9144000" cy="2387600"/>
          </a:xfrm>
        </p:spPr>
        <p:txBody>
          <a:bodyPr>
            <a:normAutofit/>
          </a:bodyPr>
          <a:lstStyle/>
          <a:p>
            <a:r>
              <a:rPr lang="ru-RU" sz="4400" b="1" dirty="0"/>
              <a:t>Публичный отчет </a:t>
            </a:r>
            <a:r>
              <a:rPr lang="ru-RU" dirty="0" smtClean="0"/>
              <a:t>Вяземской</a:t>
            </a:r>
            <a:r>
              <a:rPr lang="ru-RU" sz="4400" b="1" dirty="0" smtClean="0"/>
              <a:t> </a:t>
            </a:r>
            <a:r>
              <a:rPr lang="ru-RU" sz="4400" b="1" dirty="0"/>
              <a:t>региональной организации ВОИ </a:t>
            </a: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>за </a:t>
            </a:r>
            <a:r>
              <a:rPr lang="ru-RU" sz="4400" b="1" dirty="0"/>
              <a:t>2023 г.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ADB5BB0-64C4-19E4-665C-929C6F514E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00876" y="6037229"/>
            <a:ext cx="2762452" cy="402072"/>
          </a:xfrm>
        </p:spPr>
        <p:txBody>
          <a:bodyPr/>
          <a:lstStyle/>
          <a:p>
            <a:r>
              <a:rPr lang="ru-RU" dirty="0"/>
              <a:t>Столица региона, 2023 г. </a:t>
            </a:r>
          </a:p>
        </p:txBody>
      </p:sp>
    </p:spTree>
    <p:extLst>
      <p:ext uri="{BB962C8B-B14F-4D97-AF65-F5344CB8AC3E}">
        <p14:creationId xmlns:p14="http://schemas.microsoft.com/office/powerpoint/2010/main" xmlns="" val="3598255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Накладка_6">
            <a:hlinkClick r:id="" action="ppaction://macro?name=S2_6"/>
            <a:extLst>
              <a:ext uri="{FF2B5EF4-FFF2-40B4-BE49-F238E27FC236}">
                <a16:creationId xmlns:a16="http://schemas.microsoft.com/office/drawing/2014/main" xmlns="" id="{23BD862F-5F1A-4BF3-8D32-F713D9A27726}"/>
              </a:ext>
            </a:extLst>
          </p:cNvPr>
          <p:cNvSpPr/>
          <p:nvPr/>
        </p:nvSpPr>
        <p:spPr>
          <a:xfrm>
            <a:off x="8278441" y="3991061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Накладка_5">
            <a:hlinkClick r:id="" action="ppaction://macro?name=S2_5"/>
            <a:extLst>
              <a:ext uri="{FF2B5EF4-FFF2-40B4-BE49-F238E27FC236}">
                <a16:creationId xmlns:a16="http://schemas.microsoft.com/office/drawing/2014/main" xmlns="" id="{ED071A9F-8407-4E34-B0C8-4BF9BE44F0FF}"/>
              </a:ext>
            </a:extLst>
          </p:cNvPr>
          <p:cNvSpPr/>
          <p:nvPr/>
        </p:nvSpPr>
        <p:spPr>
          <a:xfrm>
            <a:off x="8326329" y="4898265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Накладка_4">
            <a:hlinkClick r:id="" action="ppaction://macro?name=S2_4"/>
            <a:extLst>
              <a:ext uri="{FF2B5EF4-FFF2-40B4-BE49-F238E27FC236}">
                <a16:creationId xmlns:a16="http://schemas.microsoft.com/office/drawing/2014/main" xmlns="" id="{883B8FD4-6EDD-46B1-95D0-BB2E0A74DA30}"/>
              </a:ext>
            </a:extLst>
          </p:cNvPr>
          <p:cNvSpPr/>
          <p:nvPr/>
        </p:nvSpPr>
        <p:spPr>
          <a:xfrm>
            <a:off x="9546327" y="5422351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Накладка_3">
            <a:hlinkClick r:id="" action="ppaction://macro?name=S2_3"/>
            <a:extLst>
              <a:ext uri="{FF2B5EF4-FFF2-40B4-BE49-F238E27FC236}">
                <a16:creationId xmlns:a16="http://schemas.microsoft.com/office/drawing/2014/main" xmlns="" id="{BB7A5230-D70B-45EC-BB92-F3720735343A}"/>
              </a:ext>
            </a:extLst>
          </p:cNvPr>
          <p:cNvSpPr/>
          <p:nvPr/>
        </p:nvSpPr>
        <p:spPr>
          <a:xfrm>
            <a:off x="10736089" y="4901860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Накладка_2">
            <a:hlinkClick r:id="" action="ppaction://macro?name=S2_2"/>
            <a:extLst>
              <a:ext uri="{FF2B5EF4-FFF2-40B4-BE49-F238E27FC236}">
                <a16:creationId xmlns:a16="http://schemas.microsoft.com/office/drawing/2014/main" xmlns="" id="{8D4651A0-3102-4D87-99F8-E6F816AD588B}"/>
              </a:ext>
            </a:extLst>
          </p:cNvPr>
          <p:cNvSpPr/>
          <p:nvPr/>
        </p:nvSpPr>
        <p:spPr>
          <a:xfrm>
            <a:off x="10717920" y="3955806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Накладка_1">
            <a:hlinkClick r:id="" action="ppaction://macro?name=S2_1"/>
            <a:extLst>
              <a:ext uri="{FF2B5EF4-FFF2-40B4-BE49-F238E27FC236}">
                <a16:creationId xmlns:a16="http://schemas.microsoft.com/office/drawing/2014/main" xmlns="" id="{8C1ED83D-672F-4B5B-AF48-45DA42C78C13}"/>
              </a:ext>
            </a:extLst>
          </p:cNvPr>
          <p:cNvSpPr/>
          <p:nvPr/>
        </p:nvSpPr>
        <p:spPr>
          <a:xfrm>
            <a:off x="9509760" y="3395068"/>
            <a:ext cx="1166788" cy="56073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4" name="Накладка_0">
            <a:hlinkClick r:id="" action="ppaction://macro?name=S2_0"/>
            <a:extLst>
              <a:ext uri="{FF2B5EF4-FFF2-40B4-BE49-F238E27FC236}">
                <a16:creationId xmlns:a16="http://schemas.microsoft.com/office/drawing/2014/main" xmlns="" id="{C3701C2C-E1FD-4128-844D-349446574430}"/>
              </a:ext>
            </a:extLst>
          </p:cNvPr>
          <p:cNvSpPr/>
          <p:nvPr/>
        </p:nvSpPr>
        <p:spPr>
          <a:xfrm>
            <a:off x="9480804" y="4081819"/>
            <a:ext cx="1250832" cy="127951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S2_6" hidden="1">
            <a:extLst>
              <a:ext uri="{FF2B5EF4-FFF2-40B4-BE49-F238E27FC236}">
                <a16:creationId xmlns:a16="http://schemas.microsoft.com/office/drawing/2014/main" xmlns="" id="{FADBD3F7-7003-4CD2-8C37-0201BA36AFA3}"/>
              </a:ext>
            </a:extLst>
          </p:cNvPr>
          <p:cNvSpPr/>
          <p:nvPr/>
        </p:nvSpPr>
        <p:spPr>
          <a:xfrm>
            <a:off x="197861" y="6044565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6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44" name="S2_5" hidden="1">
            <a:extLst>
              <a:ext uri="{FF2B5EF4-FFF2-40B4-BE49-F238E27FC236}">
                <a16:creationId xmlns:a16="http://schemas.microsoft.com/office/drawing/2014/main" xmlns="" id="{F650438C-5BB8-4825-BF4E-49491A93A0CC}"/>
              </a:ext>
            </a:extLst>
          </p:cNvPr>
          <p:cNvSpPr/>
          <p:nvPr/>
        </p:nvSpPr>
        <p:spPr>
          <a:xfrm>
            <a:off x="197861" y="5467190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5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43" name="S2_4" hidden="1">
            <a:extLst>
              <a:ext uri="{FF2B5EF4-FFF2-40B4-BE49-F238E27FC236}">
                <a16:creationId xmlns:a16="http://schemas.microsoft.com/office/drawing/2014/main" xmlns="" id="{DDD7A8F6-3586-47CC-A783-158FC323BA90}"/>
              </a:ext>
            </a:extLst>
          </p:cNvPr>
          <p:cNvSpPr/>
          <p:nvPr/>
        </p:nvSpPr>
        <p:spPr>
          <a:xfrm>
            <a:off x="201288" y="4898265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4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42" name="S2_3" hidden="1">
            <a:extLst>
              <a:ext uri="{FF2B5EF4-FFF2-40B4-BE49-F238E27FC236}">
                <a16:creationId xmlns:a16="http://schemas.microsoft.com/office/drawing/2014/main" xmlns="" id="{46DD3F86-3EC4-4AD3-93C7-A3EBE1BCCB99}"/>
              </a:ext>
            </a:extLst>
          </p:cNvPr>
          <p:cNvSpPr/>
          <p:nvPr/>
        </p:nvSpPr>
        <p:spPr>
          <a:xfrm>
            <a:off x="197861" y="4319716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3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82" name="S2_2" hidden="1">
            <a:extLst>
              <a:ext uri="{FF2B5EF4-FFF2-40B4-BE49-F238E27FC236}">
                <a16:creationId xmlns:a16="http://schemas.microsoft.com/office/drawing/2014/main" xmlns="" id="{88052B99-606C-4E70-8295-15ED0C8EDDC8}"/>
              </a:ext>
            </a:extLst>
          </p:cNvPr>
          <p:cNvSpPr/>
          <p:nvPr/>
        </p:nvSpPr>
        <p:spPr>
          <a:xfrm>
            <a:off x="195259" y="3743497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79" name="S2_1" hidden="1">
            <a:extLst>
              <a:ext uri="{FF2B5EF4-FFF2-40B4-BE49-F238E27FC236}">
                <a16:creationId xmlns:a16="http://schemas.microsoft.com/office/drawing/2014/main" xmlns="" id="{70AD32A9-7603-4AEA-8058-B3D972E36F26}"/>
              </a:ext>
            </a:extLst>
          </p:cNvPr>
          <p:cNvSpPr/>
          <p:nvPr/>
        </p:nvSpPr>
        <p:spPr>
          <a:xfrm>
            <a:off x="191449" y="3136883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1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C126E885-9EB9-0F71-D2B6-34F9ED4D5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0236" y="641106"/>
            <a:ext cx="8596312" cy="68654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Краткая информация об организации</a:t>
            </a:r>
          </a:p>
        </p:txBody>
      </p:sp>
      <p:sp>
        <p:nvSpPr>
          <p:cNvPr id="15" name="Объект 14">
            <a:extLst>
              <a:ext uri="{FF2B5EF4-FFF2-40B4-BE49-F238E27FC236}">
                <a16:creationId xmlns:a16="http://schemas.microsoft.com/office/drawing/2014/main" xmlns="" id="{BCE66C5D-B4A7-2C7F-7A5B-1E24C2922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0518" y="1559859"/>
            <a:ext cx="9642819" cy="5016868"/>
          </a:xfrm>
        </p:spPr>
        <p:txBody>
          <a:bodyPr/>
          <a:lstStyle/>
          <a:p>
            <a:r>
              <a:rPr lang="ru-RU" i="1" dirty="0"/>
              <a:t>Дата образования организации </a:t>
            </a:r>
            <a:r>
              <a:rPr lang="ru-RU" i="1" dirty="0" smtClean="0"/>
              <a:t>– 1996 год</a:t>
            </a:r>
            <a:endParaRPr lang="ru-RU" i="1" dirty="0"/>
          </a:p>
          <a:p>
            <a:r>
              <a:rPr lang="ru-RU" i="1" dirty="0"/>
              <a:t>Количество местных организаций – </a:t>
            </a:r>
            <a:r>
              <a:rPr lang="ru-RU" i="1" dirty="0" smtClean="0"/>
              <a:t>1</a:t>
            </a:r>
            <a:endParaRPr lang="ru-RU" i="1" dirty="0"/>
          </a:p>
          <a:p>
            <a:r>
              <a:rPr lang="ru-RU" i="1" dirty="0"/>
              <a:t>Количество первичных ячеек – </a:t>
            </a:r>
            <a:r>
              <a:rPr lang="ru-RU" i="1" dirty="0" smtClean="0"/>
              <a:t>5</a:t>
            </a:r>
            <a:endParaRPr lang="ru-RU" i="1" dirty="0"/>
          </a:p>
          <a:p>
            <a:r>
              <a:rPr lang="ru-RU" i="1" dirty="0"/>
              <a:t>Функциональные подразделения и их наименование </a:t>
            </a:r>
            <a:r>
              <a:rPr lang="ru-RU" i="1" dirty="0" smtClean="0"/>
              <a:t>- </a:t>
            </a:r>
            <a:endParaRPr lang="ru-RU" i="1" dirty="0"/>
          </a:p>
          <a:p>
            <a:r>
              <a:rPr lang="ru-RU" i="1" dirty="0"/>
              <a:t>Количество членов ВОИ – </a:t>
            </a:r>
            <a:r>
              <a:rPr lang="ru-RU" i="1" dirty="0" smtClean="0"/>
              <a:t>180</a:t>
            </a:r>
            <a:endParaRPr lang="ru-RU" i="1" dirty="0"/>
          </a:p>
          <a:p>
            <a:r>
              <a:rPr lang="ru-RU" i="1" dirty="0"/>
              <a:t>Количество инвалидов в субъекте Российской Федерации </a:t>
            </a:r>
          </a:p>
          <a:p>
            <a:pPr marL="0" indent="0">
              <a:buNone/>
            </a:pPr>
            <a:r>
              <a:rPr lang="ru-RU" i="1" dirty="0"/>
              <a:t>на 31 декабря 2023 г. – на основе официальной </a:t>
            </a:r>
            <a:r>
              <a:rPr lang="ru-RU" i="1" dirty="0" smtClean="0"/>
              <a:t>статистики - 1250</a:t>
            </a:r>
            <a:endParaRPr lang="ru-RU" i="1" dirty="0"/>
          </a:p>
          <a:p>
            <a:r>
              <a:rPr lang="ru-RU" i="1" dirty="0"/>
              <a:t>Председатель региональной организации ВОИ </a:t>
            </a:r>
          </a:p>
          <a:p>
            <a:pPr marL="0" indent="0">
              <a:buNone/>
            </a:pPr>
            <a:r>
              <a:rPr lang="ru-RU" i="1" dirty="0" smtClean="0"/>
              <a:t>– Давыдова Оксана Георгиевна</a:t>
            </a:r>
            <a:endParaRPr lang="ru-RU" i="1" dirty="0"/>
          </a:p>
          <a:p>
            <a:pPr marL="0" indent="0">
              <a:buNone/>
            </a:pPr>
            <a:endParaRPr lang="ru-RU" i="1" dirty="0"/>
          </a:p>
          <a:p>
            <a:pPr marL="0" indent="0">
              <a:buNone/>
            </a:pPr>
            <a:endParaRPr lang="ru-RU" i="1" dirty="0"/>
          </a:p>
        </p:txBody>
      </p:sp>
      <p:sp>
        <p:nvSpPr>
          <p:cNvPr id="48" name="Slide Number Placeholder 5">
            <a:extLst>
              <a:ext uri="{FF2B5EF4-FFF2-40B4-BE49-F238E27FC236}">
                <a16:creationId xmlns:a16="http://schemas.microsoft.com/office/drawing/2014/main" xmlns="" id="{657F2530-EEF4-4DA6-8C7A-148E1AB814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1745" y="6467157"/>
            <a:ext cx="6842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rgbClr val="357F04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2DD9FF70-5C9E-496A-BC8A-B2570B9562AF}" type="slidenum">
              <a:rPr lang="en-US" altLang="ru-RU" smtClean="0"/>
              <a:pPr>
                <a:defRPr/>
              </a:pPr>
              <a:t>2</a:t>
            </a:fld>
            <a:endParaRPr lang="en-US" altLang="ru-RU" dirty="0"/>
          </a:p>
        </p:txBody>
      </p:sp>
      <p:sp>
        <p:nvSpPr>
          <p:cNvPr id="50" name="S2_61" hidden="1">
            <a:extLst>
              <a:ext uri="{FF2B5EF4-FFF2-40B4-BE49-F238E27FC236}">
                <a16:creationId xmlns:a16="http://schemas.microsoft.com/office/drawing/2014/main" xmlns="" id="{FADBD3F7-7003-4CD2-8C37-0201BA36AFA3}"/>
              </a:ext>
            </a:extLst>
          </p:cNvPr>
          <p:cNvSpPr/>
          <p:nvPr/>
        </p:nvSpPr>
        <p:spPr>
          <a:xfrm>
            <a:off x="197165" y="6043869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6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1" name="S2_51" hidden="1">
            <a:extLst>
              <a:ext uri="{FF2B5EF4-FFF2-40B4-BE49-F238E27FC236}">
                <a16:creationId xmlns:a16="http://schemas.microsoft.com/office/drawing/2014/main" xmlns="" id="{F650438C-5BB8-4825-BF4E-49491A93A0CC}"/>
              </a:ext>
            </a:extLst>
          </p:cNvPr>
          <p:cNvSpPr/>
          <p:nvPr/>
        </p:nvSpPr>
        <p:spPr>
          <a:xfrm>
            <a:off x="197165" y="5466494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5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2" name="S2_41" hidden="1">
            <a:extLst>
              <a:ext uri="{FF2B5EF4-FFF2-40B4-BE49-F238E27FC236}">
                <a16:creationId xmlns:a16="http://schemas.microsoft.com/office/drawing/2014/main" xmlns="" id="{DDD7A8F6-3586-47CC-A783-158FC323BA90}"/>
              </a:ext>
            </a:extLst>
          </p:cNvPr>
          <p:cNvSpPr/>
          <p:nvPr/>
        </p:nvSpPr>
        <p:spPr>
          <a:xfrm>
            <a:off x="200592" y="4897569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4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3" name="S2_31" hidden="1">
            <a:extLst>
              <a:ext uri="{FF2B5EF4-FFF2-40B4-BE49-F238E27FC236}">
                <a16:creationId xmlns:a16="http://schemas.microsoft.com/office/drawing/2014/main" xmlns="" id="{46DD3F86-3EC4-4AD3-93C7-A3EBE1BCCB99}"/>
              </a:ext>
            </a:extLst>
          </p:cNvPr>
          <p:cNvSpPr/>
          <p:nvPr/>
        </p:nvSpPr>
        <p:spPr>
          <a:xfrm>
            <a:off x="197165" y="4319020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3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4" name="S2_21" hidden="1">
            <a:extLst>
              <a:ext uri="{FF2B5EF4-FFF2-40B4-BE49-F238E27FC236}">
                <a16:creationId xmlns:a16="http://schemas.microsoft.com/office/drawing/2014/main" xmlns="" id="{88052B99-606C-4E70-8295-15ED0C8EDDC8}"/>
              </a:ext>
            </a:extLst>
          </p:cNvPr>
          <p:cNvSpPr/>
          <p:nvPr/>
        </p:nvSpPr>
        <p:spPr>
          <a:xfrm>
            <a:off x="194563" y="3742801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6" name="S2_11" hidden="1">
            <a:extLst>
              <a:ext uri="{FF2B5EF4-FFF2-40B4-BE49-F238E27FC236}">
                <a16:creationId xmlns:a16="http://schemas.microsoft.com/office/drawing/2014/main" xmlns="" id="{70AD32A9-7603-4AEA-8058-B3D972E36F26}"/>
              </a:ext>
            </a:extLst>
          </p:cNvPr>
          <p:cNvSpPr/>
          <p:nvPr/>
        </p:nvSpPr>
        <p:spPr>
          <a:xfrm>
            <a:off x="206063" y="3126445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1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973C2C30-91EC-E795-AC2B-2731C75A47D4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Вяземское РО </a:t>
            </a:r>
            <a:r>
              <a:rPr lang="ru-RU" i="1" dirty="0"/>
              <a:t>ВОИ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0" grpId="0"/>
      <p:bldP spid="39" grpId="0"/>
      <p:bldP spid="38" grpId="0"/>
      <p:bldP spid="83" grpId="0"/>
      <p:bldP spid="7" grpId="0"/>
      <p:bldP spid="84" grpId="0"/>
      <p:bldP spid="45" grpId="0" animBg="1"/>
      <p:bldP spid="44" grpId="0" animBg="1"/>
      <p:bldP spid="43" grpId="0" animBg="1"/>
      <p:bldP spid="42" grpId="0" animBg="1"/>
      <p:bldP spid="82" grpId="0" animBg="1"/>
      <p:bldP spid="7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G-20230908-WA037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4171" t="30322" r="60742" b="49065"/>
          <a:stretch>
            <a:fillRect/>
          </a:stretch>
        </p:blipFill>
        <p:spPr>
          <a:xfrm>
            <a:off x="4430598" y="1833652"/>
            <a:ext cx="2271859" cy="330756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477" y="563328"/>
            <a:ext cx="8171848" cy="98241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Защита прав и законных интересов инвалидов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3" y="2165359"/>
            <a:ext cx="10202088" cy="401574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i="1" dirty="0"/>
          </a:p>
          <a:p>
            <a:r>
              <a:rPr lang="ru-RU" i="1" dirty="0"/>
              <a:t>Взаимодействуя с региональными органами власти, прокуратурой и другими надзорными органами мы восстановили следующие нарушенные права инвалидов</a:t>
            </a:r>
            <a:r>
              <a:rPr lang="ru-RU" i="1" dirty="0" smtClean="0"/>
              <a:t>: добились решения проблемы с поставкой лекарств в социальную аптеку, добились выделения средств на установку пандусов в филиале библиотеки и в молодежном центре </a:t>
            </a:r>
            <a:endParaRPr lang="ru-RU" i="1" dirty="0"/>
          </a:p>
          <a:p>
            <a:endParaRPr lang="ru-RU" i="1" dirty="0"/>
          </a:p>
          <a:p>
            <a:r>
              <a:rPr lang="ru-RU" i="1" dirty="0"/>
              <a:t>Наши представители есть во всех значимых комитетах, комиссиях и рабочих группах на региональном уровне: </a:t>
            </a:r>
            <a:r>
              <a:rPr lang="ru-RU" i="1" dirty="0" smtClean="0"/>
              <a:t>в Совете ветеранов, в попечительском Совете Вяземского района</a:t>
            </a:r>
            <a:endParaRPr lang="ru-RU" i="1" dirty="0"/>
          </a:p>
          <a:p>
            <a:endParaRPr lang="ru-RU" i="1" dirty="0"/>
          </a:p>
          <a:p>
            <a:endParaRPr lang="ru-RU" i="1" dirty="0"/>
          </a:p>
          <a:p>
            <a:endParaRPr lang="ru-RU" i="1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A10F04E1-FBFF-B1EA-C893-929962947F89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Вяземское РО </a:t>
            </a:r>
            <a:r>
              <a:rPr lang="ru-RU" i="1" dirty="0"/>
              <a:t>ВОИ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C96287B-4DC9-8569-8A1D-29CBAB5B6FC3}"/>
              </a:ext>
            </a:extLst>
          </p:cNvPr>
          <p:cNvSpPr txBox="1"/>
          <p:nvPr/>
        </p:nvSpPr>
        <p:spPr>
          <a:xfrm>
            <a:off x="8890715" y="403538"/>
            <a:ext cx="2477037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Рекомендуется </a:t>
            </a:r>
          </a:p>
          <a:p>
            <a:r>
              <a:rPr lang="ru-RU" sz="1400" dirty="0"/>
              <a:t>не более 3 слайдов </a:t>
            </a:r>
          </a:p>
          <a:p>
            <a:r>
              <a:rPr lang="ru-RU" sz="1400" dirty="0"/>
              <a:t>по данному направлению</a:t>
            </a:r>
          </a:p>
        </p:txBody>
      </p:sp>
    </p:spTree>
    <p:extLst>
      <p:ext uri="{BB962C8B-B14F-4D97-AF65-F5344CB8AC3E}">
        <p14:creationId xmlns:p14="http://schemas.microsoft.com/office/powerpoint/2010/main" xmlns="" val="1043286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822" y="684279"/>
            <a:ext cx="9042355" cy="1133341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Содействие инвалидам в занятиях физической культурой, спортом и туризмом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787" y="1930400"/>
            <a:ext cx="10271751" cy="4174186"/>
          </a:xfrm>
        </p:spPr>
        <p:txBody>
          <a:bodyPr>
            <a:normAutofit fontScale="85000" lnSpcReduction="10000"/>
          </a:bodyPr>
          <a:lstStyle/>
          <a:p>
            <a:r>
              <a:rPr lang="ru-RU" i="1" dirty="0"/>
              <a:t>Наиболее значимые достижения людей с инвалидностью - членов ВОИ </a:t>
            </a:r>
            <a:r>
              <a:rPr lang="ru-RU" i="1" dirty="0" smtClean="0"/>
              <a:t>– первое </a:t>
            </a:r>
            <a:r>
              <a:rPr lang="ru-RU" i="1" dirty="0" smtClean="0"/>
              <a:t>место Чемпионат Хабаровского края по спорту лиц с ПОДА (шахматы</a:t>
            </a:r>
            <a:r>
              <a:rPr lang="ru-RU" i="1" dirty="0" smtClean="0"/>
              <a:t>), второе место в дисциплине пауэрлифтинг в  Краевом физкультурно-спортивном фестивале </a:t>
            </a:r>
            <a:r>
              <a:rPr lang="ru-RU" i="1" dirty="0" smtClean="0"/>
              <a:t>для лиц с </a:t>
            </a:r>
            <a:r>
              <a:rPr lang="ru-RU" i="1" dirty="0" smtClean="0"/>
              <a:t>ПОДА </a:t>
            </a:r>
            <a:endParaRPr lang="ru-RU" i="1" dirty="0"/>
          </a:p>
          <a:p>
            <a:r>
              <a:rPr lang="ru-RU" i="1" dirty="0"/>
              <a:t>Количество спортивных клубов при поддержке региональных и местных организаций ВОИ, в которых регулярно занимаются спортом </a:t>
            </a:r>
            <a:r>
              <a:rPr lang="ru-RU" i="1" dirty="0" smtClean="0"/>
              <a:t>6 </a:t>
            </a:r>
            <a:r>
              <a:rPr lang="ru-RU" i="1" dirty="0"/>
              <a:t>людей с </a:t>
            </a:r>
            <a:r>
              <a:rPr lang="ru-RU" i="1" dirty="0" smtClean="0"/>
              <a:t>инвалидностью - два</a:t>
            </a:r>
            <a:endParaRPr lang="ru-RU" i="1" dirty="0"/>
          </a:p>
          <a:p>
            <a:r>
              <a:rPr lang="ru-RU" i="1" dirty="0"/>
              <a:t>Наименование наиболее значимых спортивных мероприятий межрегионального и регионального уровня, состоявшиеся в 2023 г</a:t>
            </a:r>
            <a:r>
              <a:rPr lang="ru-RU" i="1" dirty="0" smtClean="0"/>
              <a:t>. </a:t>
            </a:r>
            <a:r>
              <a:rPr lang="ru-RU" i="1" dirty="0" smtClean="0"/>
              <a:t>- Спортивное </a:t>
            </a:r>
            <a:r>
              <a:rPr lang="ru-RU" i="1" dirty="0" smtClean="0"/>
              <a:t>мероприятие "Жить и побеждать" в </a:t>
            </a:r>
            <a:r>
              <a:rPr lang="ru-RU" i="1" dirty="0" err="1" smtClean="0"/>
              <a:t>спортшколе</a:t>
            </a:r>
            <a:r>
              <a:rPr lang="ru-RU" i="1" dirty="0" smtClean="0"/>
              <a:t> г. Вяземский </a:t>
            </a:r>
            <a:r>
              <a:rPr lang="ru-RU" i="1" dirty="0" smtClean="0"/>
              <a:t>(25 человек)</a:t>
            </a:r>
          </a:p>
          <a:p>
            <a:r>
              <a:rPr lang="ru-RU" i="1" dirty="0" smtClean="0"/>
              <a:t>Физкультурно-спортивный фестиваль "Здоровое поколение" мероприятие ко Дню </a:t>
            </a:r>
            <a:r>
              <a:rPr lang="ru-RU" i="1" dirty="0" smtClean="0"/>
              <a:t>России (30 человек)</a:t>
            </a:r>
            <a:endParaRPr lang="ru-RU" i="1" dirty="0"/>
          </a:p>
          <a:p>
            <a:r>
              <a:rPr lang="ru-RU" i="1" dirty="0" smtClean="0"/>
              <a:t>5 мини-турниров по </a:t>
            </a:r>
            <a:r>
              <a:rPr lang="ru-RU" i="1" dirty="0" err="1" smtClean="0"/>
              <a:t>дартс</a:t>
            </a:r>
            <a:r>
              <a:rPr lang="ru-RU" i="1" dirty="0" smtClean="0"/>
              <a:t> (32 человека)</a:t>
            </a:r>
            <a:endParaRPr lang="ru-RU" i="1" dirty="0"/>
          </a:p>
          <a:p>
            <a:pPr marL="0" indent="0">
              <a:buNone/>
            </a:pPr>
            <a:endParaRPr lang="ru-RU" i="1" dirty="0"/>
          </a:p>
          <a:p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Вяземское РО </a:t>
            </a:r>
            <a:r>
              <a:rPr lang="ru-RU" i="1" dirty="0"/>
              <a:t>ВОИ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30F1DBB-6BCC-1D9F-1B5C-27B35BDDEE72}"/>
              </a:ext>
            </a:extLst>
          </p:cNvPr>
          <p:cNvSpPr txBox="1"/>
          <p:nvPr/>
        </p:nvSpPr>
        <p:spPr>
          <a:xfrm>
            <a:off x="9491729" y="202168"/>
            <a:ext cx="2477037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Рекомендуется </a:t>
            </a:r>
          </a:p>
          <a:p>
            <a:r>
              <a:rPr lang="ru-RU" sz="1400" dirty="0"/>
              <a:t>не более 3 слайдов </a:t>
            </a:r>
          </a:p>
          <a:p>
            <a:r>
              <a:rPr lang="ru-RU" sz="1400" dirty="0"/>
              <a:t>по данному направлению</a:t>
            </a:r>
          </a:p>
        </p:txBody>
      </p:sp>
    </p:spTree>
    <p:extLst>
      <p:ext uri="{BB962C8B-B14F-4D97-AF65-F5344CB8AC3E}">
        <p14:creationId xmlns:p14="http://schemas.microsoft.com/office/powerpoint/2010/main" xmlns="" val="1231533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Призер в  </a:t>
            </a:r>
            <a:r>
              <a:rPr lang="ru-RU" i="1" dirty="0" smtClean="0"/>
              <a:t>Краевом физкультурно-спортивном фестивале для лиц с </a:t>
            </a:r>
            <a:r>
              <a:rPr lang="ru-RU" i="1" dirty="0" smtClean="0"/>
              <a:t>ПОДА Олег </a:t>
            </a:r>
            <a:r>
              <a:rPr lang="ru-RU" i="1" dirty="0" err="1" smtClean="0"/>
              <a:t>Лозовицкий</a:t>
            </a:r>
            <a:endParaRPr lang="ru-RU" dirty="0"/>
          </a:p>
        </p:txBody>
      </p:sp>
      <p:pic>
        <p:nvPicPr>
          <p:cNvPr id="4" name="Содержимое 3" descr="IMG_20230529_100204_17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306270" y="1709738"/>
            <a:ext cx="3795360" cy="452755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Районное спортивное </a:t>
            </a:r>
            <a:r>
              <a:rPr lang="ru-RU" i="1" dirty="0" smtClean="0"/>
              <a:t>мероприятие "Жить и побеждать"</a:t>
            </a:r>
            <a:endParaRPr lang="ru-RU" dirty="0"/>
          </a:p>
        </p:txBody>
      </p:sp>
      <p:pic>
        <p:nvPicPr>
          <p:cNvPr id="4" name="Содержимое 3" descr="IMG-20231128-WA04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185583" y="1709738"/>
            <a:ext cx="6036733" cy="452755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Чемпион </a:t>
            </a:r>
            <a:r>
              <a:rPr lang="ru-RU" i="1" dirty="0" smtClean="0"/>
              <a:t>Хабаровского края по спорту лиц с ПОДА (шахматы</a:t>
            </a:r>
            <a:r>
              <a:rPr lang="ru-RU" i="1" dirty="0" smtClean="0"/>
              <a:t>) Вадим </a:t>
            </a:r>
            <a:r>
              <a:rPr lang="ru-RU" i="1" dirty="0" err="1" smtClean="0"/>
              <a:t>Коротченков</a:t>
            </a:r>
            <a:r>
              <a:rPr lang="ru-RU" i="1" dirty="0" smtClean="0"/>
              <a:t> (в центре)</a:t>
            </a:r>
            <a:endParaRPr lang="ru-RU" dirty="0"/>
          </a:p>
        </p:txBody>
      </p:sp>
      <p:pic>
        <p:nvPicPr>
          <p:cNvPr id="4" name="Содержимое 3" descr="IMG-20231211-WA008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185583" y="1709738"/>
            <a:ext cx="6036733" cy="452755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863" y="609600"/>
            <a:ext cx="8596312" cy="775317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Социокультурная реабилитация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3" y="1841680"/>
            <a:ext cx="10586290" cy="4310128"/>
          </a:xfrm>
        </p:spPr>
        <p:txBody>
          <a:bodyPr>
            <a:normAutofit/>
          </a:bodyPr>
          <a:lstStyle/>
          <a:p>
            <a:r>
              <a:rPr lang="ru-RU" i="1" dirty="0"/>
              <a:t>Наиболее значимые достижения людей с инвалидностью - членов ВОИ </a:t>
            </a:r>
            <a:r>
              <a:rPr lang="ru-RU" i="1" dirty="0" smtClean="0"/>
              <a:t>– поездка в Липецк на Третьи международные инклюзивные творческие игры (1 человек)</a:t>
            </a:r>
            <a:endParaRPr lang="ru-RU" i="1" dirty="0"/>
          </a:p>
          <a:p>
            <a:r>
              <a:rPr lang="ru-RU" i="1" dirty="0" smtClean="0"/>
              <a:t>Участие </a:t>
            </a:r>
            <a:r>
              <a:rPr lang="ru-RU" i="1" dirty="0"/>
              <a:t>в работе инклюзивных творческих мастерских. Количество творческих клубов при поддержке региональных и местных организаций </a:t>
            </a:r>
            <a:r>
              <a:rPr lang="ru-RU" i="1" dirty="0" smtClean="0"/>
              <a:t>ВОИ – 3 клуба (Гармония, Город мастеров, Хозяюшка) в </a:t>
            </a:r>
            <a:r>
              <a:rPr lang="ru-RU" i="1" dirty="0"/>
              <a:t>которых регулярно занимаются </a:t>
            </a:r>
            <a:r>
              <a:rPr lang="ru-RU" i="1" dirty="0" smtClean="0"/>
              <a:t>25 </a:t>
            </a:r>
            <a:r>
              <a:rPr lang="ru-RU" i="1" dirty="0"/>
              <a:t>людей с инвалидностью</a:t>
            </a:r>
          </a:p>
          <a:p>
            <a:r>
              <a:rPr lang="ru-RU" i="1" dirty="0" smtClean="0"/>
              <a:t>Районный фестиваль самодеятельного творчества инвалидов "Искусство вечно, доброта бесконечна!" </a:t>
            </a:r>
            <a:r>
              <a:rPr lang="ru-RU" i="1" dirty="0" smtClean="0"/>
              <a:t> (37 человек)</a:t>
            </a:r>
            <a:endParaRPr lang="ru-RU" i="1" dirty="0"/>
          </a:p>
          <a:p>
            <a:pPr marL="0" indent="0">
              <a:buNone/>
            </a:pPr>
            <a:endParaRPr lang="ru-RU" i="1" dirty="0"/>
          </a:p>
          <a:p>
            <a:endParaRPr lang="ru-RU" i="1" dirty="0"/>
          </a:p>
          <a:p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Вяземское РО </a:t>
            </a:r>
            <a:r>
              <a:rPr lang="ru-RU" i="1" dirty="0"/>
              <a:t>ВОИ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20D7A1F-FBBC-3C85-4D01-C682D7D63DD0}"/>
              </a:ext>
            </a:extLst>
          </p:cNvPr>
          <p:cNvSpPr txBox="1"/>
          <p:nvPr/>
        </p:nvSpPr>
        <p:spPr>
          <a:xfrm>
            <a:off x="9197975" y="505303"/>
            <a:ext cx="2477037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Рекомендуется </a:t>
            </a:r>
          </a:p>
          <a:p>
            <a:r>
              <a:rPr lang="ru-RU" sz="1400" dirty="0"/>
              <a:t>не более 3 слайдов </a:t>
            </a:r>
          </a:p>
          <a:p>
            <a:r>
              <a:rPr lang="ru-RU" sz="1400" dirty="0"/>
              <a:t>по данному направлению</a:t>
            </a:r>
          </a:p>
        </p:txBody>
      </p:sp>
    </p:spTree>
    <p:extLst>
      <p:ext uri="{BB962C8B-B14F-4D97-AF65-F5344CB8AC3E}">
        <p14:creationId xmlns:p14="http://schemas.microsoft.com/office/powerpoint/2010/main" xmlns="" val="1085775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Выступление клуба Гармония</a:t>
            </a:r>
            <a:endParaRPr lang="ru-RU" dirty="0"/>
          </a:p>
        </p:txBody>
      </p:sp>
      <p:pic>
        <p:nvPicPr>
          <p:cNvPr id="5" name="Содержимое 4" descr="IMG_20230531_192028_36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185583" y="1709738"/>
            <a:ext cx="6036733" cy="452755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688" y="460337"/>
            <a:ext cx="8475662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Реализованные Проекты с привлечением стороннего финансирования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3" y="2419350"/>
            <a:ext cx="8596312" cy="3317875"/>
          </a:xfrm>
        </p:spPr>
        <p:txBody>
          <a:bodyPr>
            <a:normAutofit lnSpcReduction="10000"/>
          </a:bodyPr>
          <a:lstStyle/>
          <a:p>
            <a:r>
              <a:rPr lang="ru-RU" i="1" dirty="0"/>
              <a:t>Проекты (название, направленность) </a:t>
            </a:r>
            <a:r>
              <a:rPr lang="ru-RU" b="1" i="1" dirty="0"/>
              <a:t>региональных и местных организаций </a:t>
            </a:r>
            <a:r>
              <a:rPr lang="ru-RU" i="1" dirty="0"/>
              <a:t>ВОИ,  поддержанные Фондом президентских грантов, другими фондами и благотворительными </a:t>
            </a:r>
            <a:r>
              <a:rPr lang="ru-RU" i="1" dirty="0" smtClean="0"/>
              <a:t>организациями - </a:t>
            </a:r>
            <a:r>
              <a:rPr lang="ru-RU" dirty="0" smtClean="0"/>
              <a:t>участие в </a:t>
            </a:r>
            <a:r>
              <a:rPr lang="ru-RU" dirty="0" smtClean="0"/>
              <a:t>конкурсе по </a:t>
            </a:r>
            <a:r>
              <a:rPr lang="ru-RU" dirty="0" smtClean="0"/>
              <a:t>предоставлению на конкурсной основе </a:t>
            </a:r>
            <a:r>
              <a:rPr lang="ru-RU" dirty="0" err="1" smtClean="0"/>
              <a:t>грантовой</a:t>
            </a:r>
            <a:r>
              <a:rPr lang="ru-RU" dirty="0" smtClean="0"/>
              <a:t> поддержки </a:t>
            </a:r>
            <a:r>
              <a:rPr lang="ru-RU" dirty="0" smtClean="0"/>
              <a:t>программ и проектов МО ВОИ</a:t>
            </a:r>
          </a:p>
          <a:p>
            <a:endParaRPr lang="ru-RU" i="1" dirty="0"/>
          </a:p>
          <a:p>
            <a:r>
              <a:rPr lang="ru-RU" i="1" dirty="0"/>
              <a:t>Количество </a:t>
            </a:r>
            <a:r>
              <a:rPr lang="ru-RU" b="1" i="1" dirty="0" err="1"/>
              <a:t>благополучателей</a:t>
            </a:r>
            <a:r>
              <a:rPr lang="ru-RU" i="1" dirty="0"/>
              <a:t> данных </a:t>
            </a:r>
            <a:r>
              <a:rPr lang="ru-RU" i="1" dirty="0" smtClean="0"/>
              <a:t>проектов (30 человек)</a:t>
            </a:r>
            <a:endParaRPr lang="ru-RU" i="1" dirty="0"/>
          </a:p>
          <a:p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55E6FD-53D9-4B19-ECCD-3DBF00C985A3}"/>
              </a:ext>
            </a:extLst>
          </p:cNvPr>
          <p:cNvSpPr/>
          <p:nvPr/>
        </p:nvSpPr>
        <p:spPr>
          <a:xfrm>
            <a:off x="1809750" y="9525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Вяземское РО </a:t>
            </a:r>
            <a:r>
              <a:rPr lang="ru-RU" i="1" dirty="0"/>
              <a:t>ВОИ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483D395-3E0F-412E-0410-838C15189778}"/>
              </a:ext>
            </a:extLst>
          </p:cNvPr>
          <p:cNvSpPr txBox="1"/>
          <p:nvPr/>
        </p:nvSpPr>
        <p:spPr>
          <a:xfrm>
            <a:off x="9371527" y="382073"/>
            <a:ext cx="2477037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Рекомендуется </a:t>
            </a:r>
          </a:p>
          <a:p>
            <a:r>
              <a:rPr lang="ru-RU" sz="1400" dirty="0"/>
              <a:t>не более 3 слайдов </a:t>
            </a:r>
          </a:p>
          <a:p>
            <a:r>
              <a:rPr lang="ru-RU" sz="1400" dirty="0"/>
              <a:t>по данному направлению</a:t>
            </a:r>
          </a:p>
        </p:txBody>
      </p:sp>
    </p:spTree>
    <p:extLst>
      <p:ext uri="{BB962C8B-B14F-4D97-AF65-F5344CB8AC3E}">
        <p14:creationId xmlns:p14="http://schemas.microsoft.com/office/powerpoint/2010/main" xmlns="" val="157500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663" y="460374"/>
            <a:ext cx="10056812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Благодарности, награды и дипломы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3" y="1968500"/>
            <a:ext cx="8596312" cy="3768726"/>
          </a:xfrm>
        </p:spPr>
        <p:txBody>
          <a:bodyPr/>
          <a:lstStyle/>
          <a:p>
            <a:r>
              <a:rPr lang="ru-RU" i="1" dirty="0"/>
              <a:t>Наиболее значимые благодарности в адрес региональных и местных организаций ВОИ в 2023 г (разместить в виде картинок копий документов)</a:t>
            </a:r>
          </a:p>
          <a:p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Вяземское РО </a:t>
            </a:r>
            <a:r>
              <a:rPr lang="ru-RU" i="1" dirty="0"/>
              <a:t>ВОИ </a:t>
            </a:r>
          </a:p>
        </p:txBody>
      </p:sp>
    </p:spTree>
    <p:extLst>
      <p:ext uri="{BB962C8B-B14F-4D97-AF65-F5344CB8AC3E}">
        <p14:creationId xmlns:p14="http://schemas.microsoft.com/office/powerpoint/2010/main" xmlns="" val="1542456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20240322_11305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861368" y="1825625"/>
            <a:ext cx="3135264" cy="4351338"/>
          </a:xfrm>
        </p:spPr>
      </p:pic>
      <p:pic>
        <p:nvPicPr>
          <p:cNvPr id="6" name="Содержимое 5" descr="20240322_11303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7173446" y="1825625"/>
            <a:ext cx="3179108" cy="4351338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8913" y="571500"/>
            <a:ext cx="8596312" cy="733425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Благодарность нашим партнёрам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8889" y="1686758"/>
            <a:ext cx="8319086" cy="1819922"/>
          </a:xfrm>
        </p:spPr>
        <p:txBody>
          <a:bodyPr>
            <a:normAutofit fontScale="55000" lnSpcReduction="20000"/>
          </a:bodyPr>
          <a:lstStyle/>
          <a:p>
            <a:r>
              <a:rPr lang="ru-RU" i="1" dirty="0"/>
              <a:t>Разместить наименование и\или логотип основных партнёров (коммерческих и некоммерческих организаций, органов государственной власти, физических лиц), которые в течение года помогали региональной и местным  организациям ВОИ в реализации собственных проектов и в текущей деятельности организаций </a:t>
            </a:r>
            <a:r>
              <a:rPr lang="ru-RU" i="1" dirty="0" smtClean="0"/>
              <a:t>ВОИ</a:t>
            </a:r>
          </a:p>
          <a:p>
            <a:r>
              <a:rPr lang="ru-RU" i="1" dirty="0" smtClean="0"/>
              <a:t>Зырянов Валерий Викторович (тренер по шахматам)</a:t>
            </a:r>
          </a:p>
          <a:p>
            <a:r>
              <a:rPr lang="ru-RU" i="1" dirty="0" smtClean="0"/>
              <a:t>Ольга Анатольевна Панченко (директор Вяземского </a:t>
            </a:r>
            <a:r>
              <a:rPr lang="ru-RU" i="1" dirty="0" err="1" smtClean="0"/>
              <a:t>лесхоз-техникума</a:t>
            </a:r>
            <a:r>
              <a:rPr lang="ru-RU" i="1" dirty="0" smtClean="0"/>
              <a:t>)</a:t>
            </a:r>
          </a:p>
          <a:p>
            <a:r>
              <a:rPr lang="ru-RU" i="1" dirty="0" smtClean="0"/>
              <a:t>Паламарчук Сергей Сергеевич (директор ДЮСШ)</a:t>
            </a:r>
          </a:p>
          <a:p>
            <a:r>
              <a:rPr lang="ru-RU" i="1" dirty="0" err="1" smtClean="0"/>
              <a:t>Кокоша</a:t>
            </a:r>
            <a:r>
              <a:rPr lang="ru-RU" i="1" dirty="0" smtClean="0"/>
              <a:t> Дмитрий Валерьевич (директор спорткомплекса)</a:t>
            </a:r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Вяземское РО </a:t>
            </a:r>
            <a:r>
              <a:rPr lang="ru-RU" i="1" dirty="0"/>
              <a:t>ВОИ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DC1C1AC-CA5E-4C42-2357-25F4053148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7934" t="8272" r="14916" b="10209"/>
          <a:stretch/>
        </p:blipFill>
        <p:spPr>
          <a:xfrm>
            <a:off x="878889" y="3767681"/>
            <a:ext cx="1744520" cy="158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79613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7697" y="571500"/>
            <a:ext cx="8199977" cy="104010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Финансовый отчет за 2023 г. о деятельности региональных и местных организаций ВОИ</a:t>
            </a: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xmlns="" id="{9703867A-994E-67BB-E4A5-F0E599C9ADE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2778760252"/>
              </p:ext>
            </p:extLst>
          </p:nvPr>
        </p:nvGraphicFramePr>
        <p:xfrm>
          <a:off x="546354" y="1907289"/>
          <a:ext cx="10737809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0998">
                  <a:extLst>
                    <a:ext uri="{9D8B030D-6E8A-4147-A177-3AD203B41FA5}">
                      <a16:colId xmlns:a16="http://schemas.microsoft.com/office/drawing/2014/main" xmlns="" val="3126458129"/>
                    </a:ext>
                  </a:extLst>
                </a:gridCol>
                <a:gridCol w="7122371">
                  <a:extLst>
                    <a:ext uri="{9D8B030D-6E8A-4147-A177-3AD203B41FA5}">
                      <a16:colId xmlns:a16="http://schemas.microsoft.com/office/drawing/2014/main" xmlns="" val="2064355583"/>
                    </a:ext>
                  </a:extLst>
                </a:gridCol>
                <a:gridCol w="2834440">
                  <a:extLst>
                    <a:ext uri="{9D8B030D-6E8A-4147-A177-3AD203B41FA5}">
                      <a16:colId xmlns:a16="http://schemas.microsoft.com/office/drawing/2014/main" xmlns="" val="149180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Источник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Сумма,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34258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Субсидии от Центрального правления ВОИ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3088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Субсидии региональных и местных органов власти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86586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Целевые грантовые поступления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26346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Членские и имущественные взносы членов ВОИ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8080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18910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Иные поступления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ФОНД СОДЕЙСТВИЯ И РАЗВИТИЯ ХАБАРОВСКОГО КРАЯ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49490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84080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11377761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Вяземское РО </a:t>
            </a:r>
            <a:r>
              <a:rPr lang="ru-RU" i="1" dirty="0"/>
              <a:t>ВОИ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0871CE1-9972-C50C-B00C-4E424F2C4EF0}"/>
              </a:ext>
            </a:extLst>
          </p:cNvPr>
          <p:cNvSpPr txBox="1"/>
          <p:nvPr/>
        </p:nvSpPr>
        <p:spPr>
          <a:xfrm>
            <a:off x="565404" y="1537957"/>
            <a:ext cx="2836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90C226"/>
                </a:solidFill>
              </a:rPr>
              <a:t>ПОСТУПЛЕНИЯ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987246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007" y="523879"/>
            <a:ext cx="8794612" cy="1121723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Финансовый отчет о деятельности региональных и местных организаций ВОИ</a:t>
            </a:r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xmlns="" id="{3EB7D258-D2E5-E508-65EF-16F3FC75454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1603732979"/>
              </p:ext>
            </p:extLst>
          </p:nvPr>
        </p:nvGraphicFramePr>
        <p:xfrm>
          <a:off x="642351" y="1929184"/>
          <a:ext cx="10768440" cy="455050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48350">
                  <a:extLst>
                    <a:ext uri="{9D8B030D-6E8A-4147-A177-3AD203B41FA5}">
                      <a16:colId xmlns:a16="http://schemas.microsoft.com/office/drawing/2014/main" xmlns="" val="4219615219"/>
                    </a:ext>
                  </a:extLst>
                </a:gridCol>
                <a:gridCol w="6680488">
                  <a:extLst>
                    <a:ext uri="{9D8B030D-6E8A-4147-A177-3AD203B41FA5}">
                      <a16:colId xmlns:a16="http://schemas.microsoft.com/office/drawing/2014/main" xmlns="" val="2501682727"/>
                    </a:ext>
                  </a:extLst>
                </a:gridCol>
                <a:gridCol w="3439602">
                  <a:extLst>
                    <a:ext uri="{9D8B030D-6E8A-4147-A177-3AD203B41FA5}">
                      <a16:colId xmlns:a16="http://schemas.microsoft.com/office/drawing/2014/main" xmlns="" val="3320967747"/>
                    </a:ext>
                  </a:extLst>
                </a:gridCol>
              </a:tblGrid>
              <a:tr h="426141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Направления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Сумма,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95393039"/>
                  </a:ext>
                </a:extLst>
              </a:tr>
              <a:tr h="562416">
                <a:tc>
                  <a:txBody>
                    <a:bodyPr/>
                    <a:lstStyle/>
                    <a:p>
                      <a:r>
                        <a:rPr lang="ru-RU" sz="1600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Расходы на проведение мероприятий по социальной интеграции инвалидов (спорт, культура, туризм)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/>
                        <a:t>Общая сумма расходов за 2023 год региональных и местных организаций ВОИ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42959556"/>
                  </a:ext>
                </a:extLst>
              </a:tr>
              <a:tr h="604733">
                <a:tc>
                  <a:txBody>
                    <a:bodyPr/>
                    <a:lstStyle/>
                    <a:p>
                      <a:r>
                        <a:rPr lang="ru-RU" sz="1600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Расходы на участие инвалидов в реабилитационных и </a:t>
                      </a:r>
                      <a:r>
                        <a:rPr lang="ru-RU" sz="1600" dirty="0" err="1"/>
                        <a:t>абилитационных</a:t>
                      </a:r>
                      <a:r>
                        <a:rPr lang="ru-RU" sz="1600" dirty="0"/>
                        <a:t> мероприятиях (проезд, проживание и питание)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07195529"/>
                  </a:ext>
                </a:extLst>
              </a:tr>
              <a:tr h="426141">
                <a:tc>
                  <a:txBody>
                    <a:bodyPr/>
                    <a:lstStyle/>
                    <a:p>
                      <a:r>
                        <a:rPr lang="ru-RU" sz="1600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Расходы для сохранения занятости инвалидов на  предприятиях организаций ВОИ </a:t>
                      </a:r>
                    </a:p>
                    <a:p>
                      <a:r>
                        <a:rPr lang="ru-RU" sz="1600" dirty="0"/>
                        <a:t>(в том числе модернизация рабочих мест)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54702232"/>
                  </a:ext>
                </a:extLst>
              </a:tr>
              <a:tr h="610488">
                <a:tc>
                  <a:txBody>
                    <a:bodyPr/>
                    <a:lstStyle/>
                    <a:p>
                      <a:r>
                        <a:rPr lang="ru-RU" sz="1600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Фонд оплаты труда со страховыми взносами в региональной и местных организациях ВОИ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108274"/>
                  </a:ext>
                </a:extLst>
              </a:tr>
              <a:tr h="426141">
                <a:tc>
                  <a:txBody>
                    <a:bodyPr/>
                    <a:lstStyle/>
                    <a:p>
                      <a:r>
                        <a:rPr lang="ru-RU" sz="1600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Административно-хозяйственные расходы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100032</a:t>
                      </a:r>
                      <a:r>
                        <a:rPr lang="ru-RU" sz="1600" dirty="0" smtClean="0"/>
                        <a:t>,</a:t>
                      </a:r>
                      <a:r>
                        <a:rPr lang="en-US" sz="1600" dirty="0" smtClean="0"/>
                        <a:t>16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91621073"/>
                  </a:ext>
                </a:extLst>
              </a:tr>
              <a:tr h="410944">
                <a:tc>
                  <a:txBody>
                    <a:bodyPr/>
                    <a:lstStyle/>
                    <a:p>
                      <a:r>
                        <a:rPr lang="ru-RU" sz="1600" dirty="0"/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Прочие расходы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74361406"/>
                  </a:ext>
                </a:extLst>
              </a:tr>
              <a:tr h="426141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32426250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Вяземское РО </a:t>
            </a:r>
            <a:r>
              <a:rPr lang="ru-RU" i="1" dirty="0"/>
              <a:t>ВОИ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C13524F-4194-1EBD-8B2B-F83A4DCDB50D}"/>
              </a:ext>
            </a:extLst>
          </p:cNvPr>
          <p:cNvSpPr txBox="1"/>
          <p:nvPr/>
        </p:nvSpPr>
        <p:spPr>
          <a:xfrm>
            <a:off x="553576" y="1597981"/>
            <a:ext cx="2836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РАСХОДЫ</a:t>
            </a:r>
          </a:p>
        </p:txBody>
      </p:sp>
    </p:spTree>
    <p:extLst>
      <p:ext uri="{BB962C8B-B14F-4D97-AF65-F5344CB8AC3E}">
        <p14:creationId xmlns:p14="http://schemas.microsoft.com/office/powerpoint/2010/main" xmlns="" val="9281444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6138" y="342900"/>
            <a:ext cx="8596312" cy="111616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Вы можете больше узнать о нашей деятельности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Вяземское РО </a:t>
            </a:r>
            <a:r>
              <a:rPr lang="ru-RU" i="1" dirty="0"/>
              <a:t>ВОИ 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57A7CB5D-FC08-3309-A85D-EFD3FF4F1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89243126175</a:t>
            </a:r>
            <a:endParaRPr lang="ru-RU" i="1" dirty="0"/>
          </a:p>
          <a:p>
            <a:r>
              <a:rPr lang="en-US" dirty="0" smtClean="0"/>
              <a:t>http://voi27.do.am/ </a:t>
            </a:r>
            <a:endParaRPr lang="ru-RU" dirty="0" smtClean="0"/>
          </a:p>
          <a:p>
            <a:pPr>
              <a:buNone/>
            </a:pP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xmlns="" val="32216717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789</Words>
  <Application>Microsoft Office PowerPoint</Application>
  <PresentationFormat>Произвольный</PresentationFormat>
  <Paragraphs>125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Публичный отчет Вяземской региональной организации ВОИ  за 2023 г.</vt:lpstr>
      <vt:lpstr>Краткая информация об организации</vt:lpstr>
      <vt:lpstr>Слайд 3</vt:lpstr>
      <vt:lpstr>Защита прав и законных интересов инвалидов</vt:lpstr>
      <vt:lpstr>Содействие инвалидам в занятиях физической культурой, спортом и туризмом</vt:lpstr>
      <vt:lpstr>Призер в  Краевом физкультурно-спортивном фестивале для лиц с ПОДА Олег Лозовицкий</vt:lpstr>
      <vt:lpstr>Районное спортивное мероприятие "Жить и побеждать"</vt:lpstr>
      <vt:lpstr>Чемпион Хабаровского края по спорту лиц с ПОДА (шахматы) Вадим Коротченков (в центре)</vt:lpstr>
      <vt:lpstr>Социокультурная реабилитация</vt:lpstr>
      <vt:lpstr>Выступление клуба Гармония</vt:lpstr>
      <vt:lpstr>Реализованные Проекты с привлечением стороннего финансирования</vt:lpstr>
      <vt:lpstr>Благодарности, награды и дипломы</vt:lpstr>
      <vt:lpstr>Слайд 13</vt:lpstr>
      <vt:lpstr>Благодарность нашим партнёрам</vt:lpstr>
      <vt:lpstr>Финансовый отчет за 2023 г. о деятельности региональных и местных организаций ВОИ</vt:lpstr>
      <vt:lpstr>Финансовый отчет о деятельности региональных и местных организаций ВОИ</vt:lpstr>
      <vt:lpstr>Вы можете больше узнать о нашей деятельности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Фуфаева Светлана Викторовна</dc:creator>
  <cp:lastModifiedBy>user</cp:lastModifiedBy>
  <cp:revision>30</cp:revision>
  <dcterms:created xsi:type="dcterms:W3CDTF">2023-03-15T09:42:46Z</dcterms:created>
  <dcterms:modified xsi:type="dcterms:W3CDTF">2024-03-22T02:06:33Z</dcterms:modified>
</cp:coreProperties>
</file>