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  <a:fill>
          <a:solidFill>
            <a:schemeClr val="accent4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113175" y="2046389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FF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Название презентации 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533499" y="5912101"/>
            <a:ext cx="2762452" cy="40207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Москва, 2023 г.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91CF1F9-AE33-4E44-B7FD-546699C0CE1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2800952" y="365126"/>
            <a:ext cx="8171848" cy="982412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pPr>
              <a:defRPr/>
            </a:pPr>
            <a:r>
              <a:rPr lang="ru-RU"/>
              <a:t>Заголовок  слайда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710121"/>
            <a:ext cx="10731366" cy="4527049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91CF1F9-AE33-4E44-B7FD-546699C0CE1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2839452" y="326625"/>
            <a:ext cx="8460607" cy="1030538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pPr>
              <a:defRPr/>
            </a:pPr>
            <a:r>
              <a:rPr lang="ru-RU"/>
              <a:t>Заголовок слайда 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91CF1F9-AE33-4E44-B7FD-546699C0CE1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262964" y="365126"/>
            <a:ext cx="8090836" cy="905410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pPr>
              <a:defRPr/>
            </a:pPr>
            <a:r>
              <a:rPr lang="ru-RU"/>
              <a:t>Заголовок слайда 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91CF1F9-AE33-4E44-B7FD-546699C0CE1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1636296"/>
            <a:ext cx="3932237" cy="481262"/>
          </a:xfrm>
        </p:spPr>
        <p:txBody>
          <a:bodyPr anchor="b">
            <a:noAutofit/>
          </a:bodyPr>
          <a:lstStyle>
            <a:lvl1pPr>
              <a:defRPr sz="260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1751798"/>
            <a:ext cx="6172200" cy="4109252"/>
          </a:xfrm>
        </p:spPr>
        <p:txBody>
          <a:bodyPr/>
          <a:lstStyle>
            <a:lvl1pPr>
              <a:defRPr sz="18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91CF1F9-AE33-4E44-B7FD-546699C0CE1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1685F0A-5F69-4C08-B315-8D0518FC489C}" type="datetimeFigureOut">
              <a:rPr lang="ru-RU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91CF1F9-AE33-4E44-B7FD-546699C0CE1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437373" y="1613251"/>
            <a:ext cx="9144000" cy="2387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400" b="1"/>
              <a:t>Публичный отчет</a:t>
            </a:r>
            <a:br>
              <a:rPr lang="ru-RU" sz="4400" b="1"/>
            </a:br>
            <a:r>
              <a:rPr lang="ru-RU" sz="4400" b="1"/>
              <a:t>Советско-Гаванской местной</a:t>
            </a:r>
            <a:br>
              <a:rPr lang="ru-RU" sz="4400" b="1"/>
            </a:br>
            <a:r>
              <a:rPr lang="ru-RU" sz="4400" b="1"/>
              <a:t>организации ВОИ за 2023 г.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4600876" y="6037229"/>
            <a:ext cx="2762452" cy="402072"/>
          </a:xfrm>
        </p:spPr>
        <p:txBody>
          <a:bodyPr/>
          <a:lstStyle/>
          <a:p>
            <a:pPr>
              <a:defRPr/>
            </a:pPr>
            <a:r>
              <a:rPr lang="ru-RU"/>
              <a:t>Советская Гавань, 2023 г. </a:t>
            </a:r>
            <a:endParaRPr/>
          </a:p>
        </p:txBody>
      </p:sp>
      <p:pic>
        <p:nvPicPr>
          <p:cNvPr id="915193117" name="Рисунок 91519311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150678" y="202866"/>
            <a:ext cx="1406071" cy="1410383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" name="Накладка_6"/>
          <p:cNvSpPr/>
          <p:nvPr/>
        </p:nvSpPr>
        <p:spPr bwMode="auto">
          <a:xfrm>
            <a:off x="8278441" y="3991061"/>
            <a:ext cx="1148390" cy="57977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Накладка_5"/>
          <p:cNvSpPr/>
          <p:nvPr/>
        </p:nvSpPr>
        <p:spPr bwMode="auto">
          <a:xfrm>
            <a:off x="8326329" y="4898265"/>
            <a:ext cx="1148390" cy="57977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Накладка_4"/>
          <p:cNvSpPr/>
          <p:nvPr/>
        </p:nvSpPr>
        <p:spPr bwMode="auto">
          <a:xfrm>
            <a:off x="9546327" y="5422351"/>
            <a:ext cx="1148390" cy="57977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Накладка_3"/>
          <p:cNvSpPr/>
          <p:nvPr/>
        </p:nvSpPr>
        <p:spPr bwMode="auto">
          <a:xfrm>
            <a:off x="10736089" y="4901860"/>
            <a:ext cx="1148390" cy="57977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3" name="Накладка_2"/>
          <p:cNvSpPr/>
          <p:nvPr/>
        </p:nvSpPr>
        <p:spPr bwMode="auto">
          <a:xfrm>
            <a:off x="10717920" y="3955806"/>
            <a:ext cx="1148390" cy="57977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Накладка_1"/>
          <p:cNvSpPr/>
          <p:nvPr/>
        </p:nvSpPr>
        <p:spPr bwMode="auto">
          <a:xfrm>
            <a:off x="9509760" y="3395068"/>
            <a:ext cx="1166788" cy="56073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Накладка_0"/>
          <p:cNvSpPr/>
          <p:nvPr/>
        </p:nvSpPr>
        <p:spPr bwMode="auto">
          <a:xfrm>
            <a:off x="9480804" y="4081819"/>
            <a:ext cx="1250832" cy="127951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 bwMode="auto">
          <a:xfrm>
            <a:off x="2080236" y="641106"/>
            <a:ext cx="8596312" cy="68654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/>
              <a:t>Краткая информация об организации</a:t>
            </a:r>
            <a:endParaRPr/>
          </a:p>
        </p:txBody>
      </p:sp>
      <p:sp>
        <p:nvSpPr>
          <p:cNvPr id="15" name="Объект 14"/>
          <p:cNvSpPr>
            <a:spLocks noGrp="1"/>
          </p:cNvSpPr>
          <p:nvPr>
            <p:ph idx="1"/>
          </p:nvPr>
        </p:nvSpPr>
        <p:spPr bwMode="auto">
          <a:xfrm>
            <a:off x="830517" y="1559858"/>
            <a:ext cx="5344856" cy="5016867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90000" lnSpcReduction="2000"/>
          </a:bodyPr>
          <a:lstStyle/>
          <a:p>
            <a:pPr>
              <a:defRPr/>
            </a:pPr>
            <a:r>
              <a:rPr lang="ru-RU" i="1"/>
              <a:t>Дата образования организации - 12 января 2012 года</a:t>
            </a:r>
            <a:endParaRPr/>
          </a:p>
          <a:p>
            <a:pPr>
              <a:defRPr/>
            </a:pPr>
            <a:r>
              <a:rPr lang="ru-RU" i="1"/>
              <a:t>Количество первичных ячеек – 4</a:t>
            </a:r>
            <a:endParaRPr/>
          </a:p>
          <a:p>
            <a:pPr>
              <a:defRPr/>
            </a:pPr>
            <a:r>
              <a:rPr lang="ru-RU" i="1"/>
              <a:t>Функциональные подразделения – волонтёрский отряд «Надежда»</a:t>
            </a:r>
            <a:endParaRPr/>
          </a:p>
          <a:p>
            <a:pPr>
              <a:defRPr/>
            </a:pPr>
            <a:r>
              <a:rPr lang="ru-RU" i="1"/>
              <a:t>Количество членов ВОИ – 138</a:t>
            </a:r>
            <a:endParaRPr/>
          </a:p>
          <a:p>
            <a:pPr>
              <a:defRPr/>
            </a:pPr>
            <a:r>
              <a:rPr lang="ru-RU" i="1"/>
              <a:t>Количество инвалидов в субъекте Российской Федерации на 31 декабря 2023г. – 2187</a:t>
            </a:r>
            <a:endParaRPr/>
          </a:p>
          <a:p>
            <a:pPr>
              <a:defRPr/>
            </a:pPr>
            <a:r>
              <a:rPr lang="ru-RU" i="1"/>
              <a:t>Председатель местной организации ВОИ – Зацепина Елена Викторовна</a:t>
            </a:r>
            <a:endParaRPr/>
          </a:p>
          <a:p>
            <a:pPr marL="0" indent="0">
              <a:buNone/>
              <a:defRPr/>
            </a:pPr>
            <a:endParaRPr lang="ru-RU" i="1"/>
          </a:p>
          <a:p>
            <a:pPr marL="0" indent="0">
              <a:buNone/>
              <a:defRPr/>
            </a:pPr>
            <a:endParaRPr lang="ru-RU" i="1"/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1411745" y="6467157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357F04"/>
                </a:solidFill>
                <a:latin typeface="Trebuchet MS"/>
                <a:ea typeface="+mn-ea"/>
                <a:cs typeface="Arial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7432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2004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6576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>
              <a:defRPr/>
            </a:pPr>
            <a:fld id="{2DD9FF70-5C9E-496A-BC8A-B2570B9562AF}" type="slidenum">
              <a:rPr lang="en-US"/>
              <a:t>2</a:t>
            </a:fld>
            <a:endParaRPr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  <p:pic>
        <p:nvPicPr>
          <p:cNvPr id="312262257" name="Рисунок 31226225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169075" y="1327645"/>
            <a:ext cx="3462896" cy="46161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/>
              <a:t>Защита прав и законных интересов инвалидов</a:t>
            </a:r>
            <a:endParaRPr lang="ru-RU" sz="320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53783" y="2083712"/>
            <a:ext cx="10323244" cy="4294371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65000" lnSpcReduction="7000"/>
          </a:bodyPr>
          <a:lstStyle/>
          <a:p>
            <a:pPr>
              <a:defRPr/>
            </a:pPr>
            <a:r>
              <a:rPr lang="ru-RU" sz="2600" b="0" i="1" u="none" strike="noStrike" cap="none" spc="0">
                <a:solidFill>
                  <a:schemeClr val="tx1"/>
                </a:solidFill>
                <a:latin typeface="+mj-lt"/>
                <a:ea typeface="+mj-lt"/>
                <a:cs typeface="+mj-lt"/>
              </a:rPr>
              <a:t>Председатель отделения ХКО ООО ВОИ Советско-Гаванского района Зацепина Елена Викторовна в 2023 году избрана Депутатом Собрания депутатов Советско-Гаванского муниципального района Хабаровского края от партии Единая Россия</a:t>
            </a:r>
            <a:endParaRPr/>
          </a:p>
          <a:p>
            <a:pPr>
              <a:defRPr/>
            </a:pPr>
            <a:r>
              <a:rPr lang="ru-RU" i="1"/>
              <a:t>Всё это время является координатором волонтёрского отряда</a:t>
            </a:r>
            <a:br>
              <a:rPr lang="ru-RU" i="1"/>
            </a:br>
            <a:r>
              <a:rPr lang="ru-RU" i="1"/>
              <a:t>«Надежда», созданного на базе местного отделения</a:t>
            </a:r>
            <a:br>
              <a:rPr lang="ru-RU" i="1"/>
            </a:br>
            <a:r>
              <a:rPr lang="ru-RU" i="1"/>
              <a:t>ХКО ООО «ВОИ» в городе Советская Гавань</a:t>
            </a:r>
            <a:endParaRPr/>
          </a:p>
          <a:p>
            <a:pPr>
              <a:defRPr/>
            </a:pPr>
            <a:r>
              <a:rPr lang="ru-RU" sz="2600" b="0" i="1" u="none" strike="noStrike" cap="none" spc="0">
                <a:solidFill>
                  <a:schemeClr val="tx1"/>
                </a:solidFill>
                <a:latin typeface="+mj-lt"/>
                <a:ea typeface="+mj-lt"/>
                <a:cs typeface="+mj-lt"/>
              </a:rPr>
              <a:t>Член Общественного совета при Администрации</a:t>
            </a:r>
            <a:br>
              <a:rPr lang="ru-RU" sz="2600" b="0" i="1" u="none" strike="noStrike" cap="none" spc="0">
                <a:solidFill>
                  <a:schemeClr val="tx1"/>
                </a:solidFill>
                <a:latin typeface="+mj-lt"/>
                <a:ea typeface="+mj-lt"/>
                <a:cs typeface="+mj-lt"/>
              </a:rPr>
            </a:br>
            <a:r>
              <a:rPr lang="ru-RU" sz="2600" b="0" i="1" u="none" strike="noStrike" cap="none" spc="0">
                <a:solidFill>
                  <a:schemeClr val="tx1"/>
                </a:solidFill>
                <a:latin typeface="+mj-lt"/>
                <a:ea typeface="+mj-lt"/>
                <a:cs typeface="+mj-lt"/>
              </a:rPr>
              <a:t>Советско-Гаванского муниципального района</a:t>
            </a:r>
            <a:endParaRPr lang="ru-RU" i="1"/>
          </a:p>
          <a:p>
            <a:pPr>
              <a:defRPr/>
            </a:pPr>
            <a:r>
              <a:rPr lang="ru-RU" i="1"/>
              <a:t>В течении года инвалидам Советско-Гаванского района регулярно</a:t>
            </a:r>
            <a:br>
              <a:rPr lang="ru-RU" i="1"/>
            </a:br>
            <a:r>
              <a:rPr lang="ru-RU" i="1"/>
              <a:t>оказывалась консультативная, информационная помощь по</a:t>
            </a:r>
            <a:br>
              <a:rPr lang="ru-RU" i="1"/>
            </a:br>
            <a:r>
              <a:rPr lang="ru-RU" i="1"/>
              <a:t>различным вопросам социальной направленности: обеспечению</a:t>
            </a:r>
            <a:br>
              <a:rPr lang="ru-RU" i="1"/>
            </a:br>
            <a:r>
              <a:rPr lang="ru-RU" i="1"/>
              <a:t>бесплатными лекарственными средствами, ТСР, трудоустройства</a:t>
            </a:r>
            <a:br>
              <a:rPr lang="ru-RU" i="1"/>
            </a:br>
            <a:r>
              <a:rPr lang="ru-RU" i="1"/>
              <a:t>и другими</a:t>
            </a:r>
          </a:p>
          <a:p>
            <a:pPr>
              <a:defRPr/>
            </a:pPr>
            <a:r>
              <a:rPr lang="ru-RU" i="1"/>
              <a:t>Оказывалась помощь в оформлении и подаче обращений в органы</a:t>
            </a:r>
            <a:br>
              <a:rPr lang="ru-RU" i="1"/>
            </a:br>
            <a:r>
              <a:rPr lang="ru-RU" i="1"/>
              <a:t>власти муниципального и регионального уровня, органы прокуратуры</a:t>
            </a:r>
          </a:p>
          <a:p>
            <a:pPr>
              <a:defRPr/>
            </a:pPr>
            <a:endParaRPr lang="ru-RU" i="1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  <p:pic>
        <p:nvPicPr>
          <p:cNvPr id="506694547" name="Рисунок 50669454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488392" y="2671446"/>
            <a:ext cx="4284909" cy="32136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963737" y="658695"/>
            <a:ext cx="8556290" cy="12192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Профориентация, образование и трудоустройство инвалидов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68616" y="1798062"/>
            <a:ext cx="9605203" cy="3986013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90000" lnSpcReduction="2000"/>
          </a:bodyPr>
          <a:lstStyle/>
          <a:p>
            <a:pPr>
              <a:defRPr/>
            </a:pPr>
            <a:r>
              <a:rPr lang="ru-RU" i="1"/>
              <a:t>На Собрании депутатов Советско-Гаванского муниципального района в декабре 2023 года было принято решение об обеспечении двухразовым горячим питанием детей с инвалидностью, обучающихся в образовательных организациях района.</a:t>
            </a:r>
          </a:p>
          <a:p>
            <a:pPr>
              <a:defRPr/>
            </a:pPr>
            <a:r>
              <a:rPr lang="ru-RU" i="1"/>
              <a:t> </a:t>
            </a:r>
            <a: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Наша организация находится в тесном</a:t>
            </a:r>
            <a:b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</a:br>
            <a: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сотрудничестве с КГКОУ ШИ (коррекционной</a:t>
            </a:r>
            <a:b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</a:br>
            <a: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школой-интернатом) №20, КГБ ПОУ Советско-</a:t>
            </a:r>
            <a:b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</a:br>
            <a: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Гаванским промышленно-технологическим</a:t>
            </a:r>
            <a:b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</a:br>
            <a: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техникумом. Поводятся совместные</a:t>
            </a:r>
            <a:b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</a:br>
            <a: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благотворительные акции, турниры</a:t>
            </a:r>
            <a:b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</a:br>
            <a: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по спортивным адаптивным играм с участием</a:t>
            </a:r>
            <a:b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</a:br>
            <a:r>
              <a:rPr lang="ru-RU" sz="2600" b="0" i="0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школьников и студентов с инвалидностью.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  <p:pic>
        <p:nvPicPr>
          <p:cNvPr id="1244056317" name="Рисунок 124405631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70467" y="2858797"/>
            <a:ext cx="4673943" cy="2871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Содействие инвалидам в занятиях физической культурой, спортом и туризмом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85787" y="1930400"/>
            <a:ext cx="10271751" cy="4174186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80000" lnSpcReduction="4000"/>
          </a:bodyPr>
          <a:lstStyle/>
          <a:p>
            <a:pPr>
              <a:defRPr/>
            </a:pPr>
            <a:r>
              <a:rPr lang="ru-RU" i="1"/>
              <a:t>В мае 2023 года, на Краевом физкультурно-спортивном фестивале для инвалидов с поражением опорно-двигательного аппарата, Советско-Гаванская спортивная команда заняла 1 место.</a:t>
            </a:r>
            <a:endParaRPr/>
          </a:p>
          <a:p>
            <a:pPr>
              <a:defRPr/>
            </a:pPr>
            <a:r>
              <a:rPr lang="ru-RU" i="1"/>
              <a:t>Во Дворце спорта им. Маркевича на регулярной основе проводятся занятия по плаванию, настольному теннису, адаптивно-физической культуре, которую посещают 20 человек.</a:t>
            </a:r>
            <a:endParaRPr/>
          </a:p>
          <a:p>
            <a:pPr>
              <a:defRPr/>
            </a:pPr>
            <a:r>
              <a:rPr lang="ru-RU" i="1"/>
              <a:t>В поселениях района (с.Гатка, пос.Заветы Ильича) и городе Советская Гавань в 2023 году проводились турниры по спортивно-адаптивным играм, соревнования по настольному теннису, шахматам.</a:t>
            </a:r>
            <a:endParaRPr/>
          </a:p>
          <a:p>
            <a:pPr>
              <a:defRPr/>
            </a:pPr>
            <a:r>
              <a:rPr lang="ru-RU" i="1"/>
              <a:t>В 2023 году Советско-Гаванское отделение общества инвалидов организовало и провело 7 турниров по спортивно-адаптивным играм, в которых приняли участие в общей сложности более 160 человек.</a:t>
            </a:r>
            <a:endParaRPr/>
          </a:p>
          <a:p>
            <a:pPr>
              <a:defRPr/>
            </a:pPr>
            <a:endParaRPr lang="ru-RU" i="1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9026819" name="Заголовок 1"/>
          <p:cNvSpPr>
            <a:spLocks noGrp="1"/>
          </p:cNvSpPr>
          <p:nvPr>
            <p:ph type="title"/>
          </p:nvPr>
        </p:nvSpPr>
        <p:spPr bwMode="auto">
          <a:xfrm>
            <a:off x="1574821" y="684279"/>
            <a:ext cx="9042354" cy="113334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Содействие инвалидам в занятиях физической культурой, спортом и туризмом</a:t>
            </a:r>
            <a:endParaRPr/>
          </a:p>
        </p:txBody>
      </p:sp>
      <p:pic>
        <p:nvPicPr>
          <p:cNvPr id="294797567" name="Объект 294797566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052583" y="1930399"/>
            <a:ext cx="5564100" cy="4174185"/>
          </a:xfrm>
          <a:prstGeom prst="rect">
            <a:avLst/>
          </a:prstGeom>
        </p:spPr>
      </p:pic>
      <p:sp>
        <p:nvSpPr>
          <p:cNvPr id="1654898982" name="Прямоугольник 3"/>
          <p:cNvSpPr/>
          <p:nvPr/>
        </p:nvSpPr>
        <p:spPr bwMode="auto">
          <a:xfrm>
            <a:off x="1809749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  <p:pic>
        <p:nvPicPr>
          <p:cNvPr id="1299567714" name="Рисунок 12995677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185354" y="1930399"/>
            <a:ext cx="3431822" cy="1930399"/>
          </a:xfrm>
          <a:prstGeom prst="rect">
            <a:avLst/>
          </a:prstGeom>
        </p:spPr>
      </p:pic>
      <p:pic>
        <p:nvPicPr>
          <p:cNvPr id="1772607508" name="Рисунок 177260750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211594" y="4186735"/>
            <a:ext cx="3405582" cy="19178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77531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Социокультурная реабилитация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601663" y="1841680"/>
            <a:ext cx="10586290" cy="431012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80000" lnSpcReduction="4000"/>
          </a:bodyPr>
          <a:lstStyle/>
          <a:p>
            <a:pPr>
              <a:defRPr/>
            </a:pPr>
            <a:r>
              <a:rPr lang="ru-RU" i="1"/>
              <a:t>В 2023 году Анастасия Варзугина и Галина Мамунина приняли участия в чемпионате «Абилимпикс», в номинации «Изобразительное искусство», где заняли призовые 2 и 3 места соответственно. Анастасия Варзугина так же приняла участие в международных инклюзивных играх, проходивших в городе Липецк, где заняла 2 место в номинации «Аудиовизуальное искусство» и в конкурсе «Путь к успеху», где в номинации «Живопись» завоевала почетное 1 место</a:t>
            </a:r>
          </a:p>
          <a:p>
            <a:pPr>
              <a:defRPr/>
            </a:pPr>
            <a:r>
              <a:rPr lang="ru-RU" i="1"/>
              <a:t>Члены ВОИ Советско-Гаванского района регулярно занимаются в творческой мастерской «Славяночка», организованной в рамках реализации проекта «Открытый мир» в районном Доме культуры</a:t>
            </a:r>
          </a:p>
          <a:p>
            <a:pPr>
              <a:defRPr/>
            </a:pPr>
            <a:r>
              <a:rPr lang="ru-RU" i="1"/>
              <a:t>Фестиваль самодеятельного творчества людей с инвалидностью Советско-Гаванского муниципального района и концерт, посвящённый 35-летнему Юбилею ВОИ с участием людей с инвалидностью</a:t>
            </a:r>
            <a:r>
              <a:rPr lang="ru-RU" sz="2600" b="0" i="1" u="none" strike="noStrike" cap="none" spc="0">
                <a:solidFill>
                  <a:schemeClr val="tx1"/>
                </a:solidFill>
                <a:latin typeface="+mj-lt"/>
                <a:ea typeface="+mj-lt"/>
                <a:cs typeface="+mj-lt"/>
              </a:rPr>
              <a:t>, в которых приняло участие 15 инвалидов</a:t>
            </a:r>
            <a:endParaRPr sz="1400" i="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322039" name="Заголовок 1"/>
          <p:cNvSpPr>
            <a:spLocks noGrp="1"/>
          </p:cNvSpPr>
          <p:nvPr>
            <p:ph type="title"/>
          </p:nvPr>
        </p:nvSpPr>
        <p:spPr bwMode="auto">
          <a:xfrm>
            <a:off x="677862" y="609599"/>
            <a:ext cx="8596311" cy="77531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Социокультурная реабилитация</a:t>
            </a:r>
            <a:endParaRPr/>
          </a:p>
        </p:txBody>
      </p:sp>
      <p:pic>
        <p:nvPicPr>
          <p:cNvPr id="1418760899" name="Объект 1418760898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392206" y="2694707"/>
            <a:ext cx="4086174" cy="3074207"/>
          </a:xfrm>
          <a:prstGeom prst="rect">
            <a:avLst/>
          </a:prstGeom>
        </p:spPr>
      </p:pic>
      <p:sp>
        <p:nvSpPr>
          <p:cNvPr id="544728837" name="Прямоугольник 3"/>
          <p:cNvSpPr/>
          <p:nvPr/>
        </p:nvSpPr>
        <p:spPr bwMode="auto">
          <a:xfrm>
            <a:off x="1809749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  <p:pic>
        <p:nvPicPr>
          <p:cNvPr id="1995654001" name="Рисунок 199565400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268400" y="1170053"/>
            <a:ext cx="3449146" cy="4598861"/>
          </a:xfrm>
          <a:prstGeom prst="rect">
            <a:avLst/>
          </a:prstGeom>
        </p:spPr>
      </p:pic>
      <p:pic>
        <p:nvPicPr>
          <p:cNvPr id="535819873" name="Рисунок 53581987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769981" y="2241557"/>
            <a:ext cx="3212773" cy="35273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63688" y="460337"/>
            <a:ext cx="8475662" cy="13208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Реализованные Проекты с привлечением стороннего финансирования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601662" y="2419349"/>
            <a:ext cx="7595270" cy="331787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95000" lnSpcReduction="1000"/>
          </a:bodyPr>
          <a:lstStyle/>
          <a:p>
            <a:pPr>
              <a:defRPr/>
            </a:pPr>
            <a:r>
              <a:rPr lang="ru-RU" sz="2600" b="0" i="1" u="none" strike="noStrike" cap="none" spc="0" dirty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Социальный проект «Удивляя мир красотой». Направлен на социальную реабилитацию и вовлечение в активный социум лиц с инвалидностью посредством трудотерапии, а именно </a:t>
            </a:r>
            <a:r>
              <a:rPr lang="ru-RU" sz="2600" b="0" i="1" u="none" strike="noStrike" cap="none" spc="0" dirty="0" err="1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гарденотерапии</a:t>
            </a:r>
            <a:endParaRPr dirty="0"/>
          </a:p>
          <a:p>
            <a:pPr>
              <a:defRPr/>
            </a:pPr>
            <a:r>
              <a:rPr lang="ru-RU" i="1" dirty="0"/>
              <a:t>Количество </a:t>
            </a:r>
            <a:r>
              <a:rPr lang="ru-RU" i="1" dirty="0" err="1"/>
              <a:t>благополучателей</a:t>
            </a:r>
            <a:r>
              <a:rPr lang="ru-RU" i="1" dirty="0"/>
              <a:t> сформированного в рамках проекта «Клуба цветоводов» - 10 человек</a:t>
            </a:r>
            <a:endParaRPr dirty="0"/>
          </a:p>
          <a:p>
            <a:pPr>
              <a:defRPr/>
            </a:pP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809750" y="9525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  <p:pic>
        <p:nvPicPr>
          <p:cNvPr id="1383983224" name="Рисунок 138398322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250806" y="1523971"/>
            <a:ext cx="3288863" cy="4385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8868286" name="Заголовок 1"/>
          <p:cNvSpPr>
            <a:spLocks noGrp="1"/>
          </p:cNvSpPr>
          <p:nvPr>
            <p:ph type="title"/>
          </p:nvPr>
        </p:nvSpPr>
        <p:spPr bwMode="auto">
          <a:xfrm>
            <a:off x="1563687" y="460336"/>
            <a:ext cx="8475661" cy="132079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Реализованные Проекты с привлечением стороннего финансирования</a:t>
            </a:r>
            <a:endParaRPr/>
          </a:p>
        </p:txBody>
      </p:sp>
      <p:pic>
        <p:nvPicPr>
          <p:cNvPr id="897057305" name="Объект 897057304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551957" y="2731585"/>
            <a:ext cx="3403655" cy="2552741"/>
          </a:xfrm>
          <a:prstGeom prst="rect">
            <a:avLst/>
          </a:prstGeom>
        </p:spPr>
      </p:pic>
      <p:sp>
        <p:nvSpPr>
          <p:cNvPr id="1161879596" name="Прямоугольник 3"/>
          <p:cNvSpPr/>
          <p:nvPr/>
        </p:nvSpPr>
        <p:spPr bwMode="auto">
          <a:xfrm>
            <a:off x="1809749" y="9524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  <p:pic>
        <p:nvPicPr>
          <p:cNvPr id="1989396523" name="Рисунок 198939652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217957" y="2731585"/>
            <a:ext cx="3899858" cy="259808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836596" y="2324700"/>
            <a:ext cx="4348507" cy="3261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6459948" name="Заголовок 1"/>
          <p:cNvSpPr>
            <a:spLocks noGrp="1"/>
          </p:cNvSpPr>
          <p:nvPr>
            <p:ph type="title"/>
          </p:nvPr>
        </p:nvSpPr>
        <p:spPr bwMode="auto">
          <a:xfrm>
            <a:off x="1563687" y="460336"/>
            <a:ext cx="8475661" cy="132079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Реализованные Проекты с привлечением стороннего финансирования</a:t>
            </a:r>
            <a:endParaRPr/>
          </a:p>
        </p:txBody>
      </p:sp>
      <p:sp>
        <p:nvSpPr>
          <p:cNvPr id="762553365" name="Объект 2"/>
          <p:cNvSpPr>
            <a:spLocks noGrp="1"/>
          </p:cNvSpPr>
          <p:nvPr>
            <p:ph idx="1"/>
          </p:nvPr>
        </p:nvSpPr>
        <p:spPr bwMode="auto">
          <a:xfrm>
            <a:off x="601662" y="2419349"/>
            <a:ext cx="8596311" cy="3317874"/>
          </a:xfrm>
        </p:spPr>
        <p:txBody>
          <a:bodyPr/>
          <a:lstStyle/>
          <a:p>
            <a:pPr>
              <a:defRPr/>
            </a:pPr>
            <a:r>
              <a:rPr lang="ru-RU" sz="2600" b="0" i="1" u="none" strike="noStrike" cap="none" spc="0" dirty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Социальный проект «И станет мир добрее»,  направленный на создание условий для проведения комплекса мероприятий к 35-летнему Юбилею ВОИ</a:t>
            </a:r>
            <a:endParaRPr dirty="0"/>
          </a:p>
          <a:p>
            <a:pPr>
              <a:defRPr/>
            </a:pPr>
            <a:r>
              <a:rPr lang="ru-RU" i="1" dirty="0"/>
              <a:t>Количество </a:t>
            </a:r>
            <a:r>
              <a:rPr lang="ru-RU" i="1" dirty="0" err="1"/>
              <a:t>благополучателей</a:t>
            </a:r>
            <a:r>
              <a:rPr lang="ru-RU" i="1" dirty="0"/>
              <a:t> </a:t>
            </a:r>
            <a:r>
              <a:rPr dirty="0"/>
              <a:t> - </a:t>
            </a:r>
            <a:r>
              <a:rPr lang="ru-RU" sz="2600" b="0" i="0" u="none" strike="noStrike" cap="none" spc="0" dirty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50 человек</a:t>
            </a:r>
            <a:endParaRPr dirty="0"/>
          </a:p>
          <a:p>
            <a:pPr>
              <a:defRPr/>
            </a:pPr>
            <a:endParaRPr lang="ru-RU" i="1" dirty="0"/>
          </a:p>
        </p:txBody>
      </p:sp>
      <p:sp>
        <p:nvSpPr>
          <p:cNvPr id="1980196207" name="Прямоугольник 3"/>
          <p:cNvSpPr/>
          <p:nvPr/>
        </p:nvSpPr>
        <p:spPr bwMode="auto">
          <a:xfrm>
            <a:off x="1809749" y="9524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755947" y="440184"/>
            <a:ext cx="6442028" cy="85521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/>
              <a:t>Достижения организации</a:t>
            </a:r>
            <a:endParaRPr/>
          </a:p>
        </p:txBody>
      </p:sp>
      <p:pic>
        <p:nvPicPr>
          <p:cNvPr id="1947894520" name="Объект 1947894519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2755946" y="1376991"/>
            <a:ext cx="4006846" cy="503275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b="0" i="1" u="none" strike="noStrike" cap="none" spc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Советско-Гаванское М</a:t>
            </a:r>
            <a:r>
              <a:rPr lang="ru-RU" i="1"/>
              <a:t>О ВОИ </a:t>
            </a:r>
            <a:endParaRPr/>
          </a:p>
        </p:txBody>
      </p:sp>
      <p:pic>
        <p:nvPicPr>
          <p:cNvPr id="1533555891" name="Рисунок 153355589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449643" y="867791"/>
            <a:ext cx="4131274" cy="55419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1663" y="460374"/>
            <a:ext cx="10056812" cy="13208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Благодарности, награды и дипломы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5719" y="2347118"/>
            <a:ext cx="4527550" cy="339566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790821" y="2347116"/>
            <a:ext cx="4527551" cy="33956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676357" y="2347115"/>
            <a:ext cx="4527551" cy="33956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458913" y="571500"/>
            <a:ext cx="8596312" cy="73342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Благодарность нашим партнёрам</a:t>
            </a:r>
            <a:endParaRPr/>
          </a:p>
        </p:txBody>
      </p:sp>
      <p:pic>
        <p:nvPicPr>
          <p:cNvPr id="1154970386" name="Объект 1154970385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676063" y="3580645"/>
            <a:ext cx="4164586" cy="261577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  <p:pic>
        <p:nvPicPr>
          <p:cNvPr id="544216337" name="Рисунок 54421633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73227" y="1402824"/>
            <a:ext cx="2970620" cy="2421055"/>
          </a:xfrm>
          <a:prstGeom prst="rect">
            <a:avLst/>
          </a:prstGeom>
        </p:spPr>
      </p:pic>
      <p:pic>
        <p:nvPicPr>
          <p:cNvPr id="2125383713" name="Рисунок 212538371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251048" y="4071530"/>
            <a:ext cx="2992799" cy="2124887"/>
          </a:xfrm>
          <a:prstGeom prst="rect">
            <a:avLst/>
          </a:prstGeom>
        </p:spPr>
      </p:pic>
      <p:pic>
        <p:nvPicPr>
          <p:cNvPr id="652659952" name="Рисунок 65265995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621877" y="1014519"/>
            <a:ext cx="2866694" cy="2809360"/>
          </a:xfrm>
          <a:prstGeom prst="rect">
            <a:avLst/>
          </a:prstGeom>
        </p:spPr>
      </p:pic>
      <p:sp>
        <p:nvSpPr>
          <p:cNvPr id="781386792" name="Объект 2"/>
          <p:cNvSpPr>
            <a:spLocks noGrp="1"/>
          </p:cNvSpPr>
          <p:nvPr/>
        </p:nvSpPr>
        <p:spPr bwMode="auto">
          <a:xfrm>
            <a:off x="8536349" y="4071530"/>
            <a:ext cx="3486149" cy="2256591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999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Муниципальное бюджетное учреждение культуры</a:t>
            </a: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«Районный Дом культуры»</a:t>
            </a:r>
            <a:endParaRPr sz="1400"/>
          </a:p>
          <a:p>
            <a:pPr>
              <a:defRPr/>
            </a:pPr>
            <a:r>
              <a:rPr sz="1400" b="0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Муниципальное бюджетное учреждение культуры</a:t>
            </a:r>
            <a:br>
              <a:rPr sz="1400" b="0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"Районный краеведческий музей имени Н.К. Бошняка"</a:t>
            </a:r>
            <a:br>
              <a:rPr sz="1400" b="0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Советско-Гаванского муниципального района</a:t>
            </a:r>
            <a:endParaRPr/>
          </a:p>
        </p:txBody>
      </p:sp>
      <p:sp>
        <p:nvSpPr>
          <p:cNvPr id="1193619751" name="Объект 2"/>
          <p:cNvSpPr>
            <a:spLocks noGrp="1"/>
          </p:cNvSpPr>
          <p:nvPr/>
        </p:nvSpPr>
        <p:spPr bwMode="auto">
          <a:xfrm>
            <a:off x="676063" y="2201192"/>
            <a:ext cx="4164586" cy="1151606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999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МБУК "Централизованная библиотечная система" Советско-Гаванского муниципального района</a:t>
            </a:r>
            <a:endParaRPr sz="1400"/>
          </a:p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МО ВОРДИ Советско-Гаванский район</a:t>
            </a:r>
            <a:r>
              <a:rPr sz="1400" b="0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"</a:t>
            </a:r>
            <a:endParaRPr sz="1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4309748" name="Заголовок 1"/>
          <p:cNvSpPr>
            <a:spLocks noGrp="1"/>
          </p:cNvSpPr>
          <p:nvPr>
            <p:ph type="title"/>
          </p:nvPr>
        </p:nvSpPr>
        <p:spPr bwMode="auto">
          <a:xfrm>
            <a:off x="1458912" y="571500"/>
            <a:ext cx="8596311" cy="73342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Благодарность нашим партнёрам</a:t>
            </a:r>
            <a:endParaRPr/>
          </a:p>
        </p:txBody>
      </p:sp>
      <p:pic>
        <p:nvPicPr>
          <p:cNvPr id="87461007" name="Объект 87461006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686129" y="2085954"/>
            <a:ext cx="5053588" cy="1128551"/>
          </a:xfrm>
          <a:prstGeom prst="rect">
            <a:avLst/>
          </a:prstGeom>
        </p:spPr>
      </p:pic>
      <p:sp>
        <p:nvSpPr>
          <p:cNvPr id="1775124324" name="Прямоугольник 3"/>
          <p:cNvSpPr/>
          <p:nvPr/>
        </p:nvSpPr>
        <p:spPr bwMode="auto">
          <a:xfrm>
            <a:off x="1809749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i="1"/>
              <a:t>Советско-Гаванское МО ВОИ </a:t>
            </a:r>
            <a:endParaRPr/>
          </a:p>
        </p:txBody>
      </p:sp>
      <p:sp>
        <p:nvSpPr>
          <p:cNvPr id="1951294016" name="Объект 2"/>
          <p:cNvSpPr>
            <a:spLocks noGrp="1"/>
          </p:cNvSpPr>
          <p:nvPr/>
        </p:nvSpPr>
        <p:spPr bwMode="auto">
          <a:xfrm>
            <a:off x="6384271" y="4058009"/>
            <a:ext cx="3486148" cy="2256590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998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2514598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1400"/>
              <a:t>МБУК «КЛУБ» городского поселения «рабочий посёлок Лососина»</a:t>
            </a:r>
          </a:p>
          <a:p>
            <a:pPr>
              <a:defRPr/>
            </a:pPr>
            <a:r>
              <a:rPr sz="1400" b="0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Муниципальное бюджетное учреждение культуры</a:t>
            </a:r>
            <a:br>
              <a:rPr sz="1400" b="0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«Культурно-информационный центр»</a:t>
            </a:r>
            <a:r>
              <a:rPr sz="1400" b="0"/>
              <a:t> </a:t>
            </a:r>
            <a:r>
              <a:rPr sz="16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п. Заветы Ильича</a:t>
            </a:r>
            <a:endParaRPr sz="1400" b="0"/>
          </a:p>
        </p:txBody>
      </p:sp>
      <p:sp>
        <p:nvSpPr>
          <p:cNvPr id="159361502" name="Объект 2"/>
          <p:cNvSpPr>
            <a:spLocks noGrp="1"/>
          </p:cNvSpPr>
          <p:nvPr/>
        </p:nvSpPr>
        <p:spPr bwMode="auto">
          <a:xfrm>
            <a:off x="2949942" y="3429000"/>
            <a:ext cx="2807126" cy="2017841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998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2514598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1400" b="0" i="0" u="none">
                <a:solidFill>
                  <a:srgbClr val="303031"/>
                </a:solidFill>
                <a:latin typeface="Verdana"/>
                <a:ea typeface="Verdana"/>
                <a:cs typeface="Verdana"/>
              </a:rPr>
              <a:t>Дворец спорта имени</a:t>
            </a:r>
            <a:br>
              <a:rPr sz="1400" b="0" i="0" u="none">
                <a:solidFill>
                  <a:srgbClr val="303031"/>
                </a:solidFill>
                <a:latin typeface="Verdana"/>
                <a:ea typeface="Verdana"/>
                <a:cs typeface="Verdana"/>
              </a:rPr>
            </a:br>
            <a:r>
              <a:rPr sz="1400" b="0" i="0" u="none">
                <a:solidFill>
                  <a:srgbClr val="303031"/>
                </a:solidFill>
                <a:latin typeface="Verdana"/>
                <a:ea typeface="Verdana"/>
                <a:cs typeface="Verdana"/>
              </a:rPr>
              <a:t>Г.А. Маркевича</a:t>
            </a:r>
            <a:br>
              <a:rPr sz="1400" b="0" i="0" u="none">
                <a:solidFill>
                  <a:srgbClr val="303031"/>
                </a:solidFill>
                <a:latin typeface="Verdana"/>
                <a:ea typeface="Verdana"/>
                <a:cs typeface="Verdana"/>
              </a:rPr>
            </a:br>
            <a:r>
              <a:rPr sz="1400" b="0" i="0" u="none">
                <a:solidFill>
                  <a:srgbClr val="303031"/>
                </a:solidFill>
                <a:latin typeface="Verdana"/>
                <a:ea typeface="Verdana"/>
                <a:cs typeface="Verdana"/>
              </a:rPr>
              <a:t>Советско-Гаванского муниципального района</a:t>
            </a:r>
            <a:endParaRPr sz="1400"/>
          </a:p>
          <a:p>
            <a:pPr>
              <a:defRPr/>
            </a:pPr>
            <a:r>
              <a:rPr lang="ru-RU" sz="1400" b="0" i="0" u="none" strike="noStrike" cap="none" spc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Муниципальное бюджетное учреждение культуры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/>
            </a: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«Народный театр „Диалог“»</a:t>
            </a:r>
            <a:endParaRPr sz="1400"/>
          </a:p>
        </p:txBody>
      </p:sp>
      <p:pic>
        <p:nvPicPr>
          <p:cNvPr id="1104416573" name="Рисунок 110441657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86129" y="4058009"/>
            <a:ext cx="1904999" cy="1904999"/>
          </a:xfrm>
          <a:prstGeom prst="rect">
            <a:avLst/>
          </a:prstGeom>
        </p:spPr>
      </p:pic>
      <p:pic>
        <p:nvPicPr>
          <p:cNvPr id="2004777831" name="Рисунок 200477783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055224" y="4058009"/>
            <a:ext cx="1904999" cy="1904999"/>
          </a:xfrm>
          <a:prstGeom prst="rect">
            <a:avLst/>
          </a:prstGeom>
        </p:spPr>
      </p:pic>
      <p:pic>
        <p:nvPicPr>
          <p:cNvPr id="617884964" name="Рисунок 61788496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870420" y="1541812"/>
            <a:ext cx="2089803" cy="2089803"/>
          </a:xfrm>
          <a:prstGeom prst="rect">
            <a:avLst/>
          </a:prstGeom>
        </p:spPr>
      </p:pic>
      <p:pic>
        <p:nvPicPr>
          <p:cNvPr id="82694574" name="Рисунок 8269457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729861" y="1603303"/>
            <a:ext cx="2093853" cy="20938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407697" y="571500"/>
            <a:ext cx="8199977" cy="104010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 b="1"/>
              <a:t>Финансовый отчет за 2023 г. о деятельности региональных и местных организаций ВОИ</a:t>
            </a:r>
            <a:endParaRPr/>
          </a:p>
        </p:txBody>
      </p:sp>
      <p:graphicFrame>
        <p:nvGraphicFramePr>
          <p:cNvPr id="7" name="Таблица 7"/>
          <p:cNvGraphicFramePr>
            <a:graphicFrameLocks noGrp="1"/>
          </p:cNvGraphicFramePr>
          <p:nvPr>
            <p:ph sz="half" idx="1"/>
          </p:nvPr>
        </p:nvGraphicFramePr>
        <p:xfrm>
          <a:off x="565402" y="1967612"/>
          <a:ext cx="10750507" cy="3822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998"/>
                <a:gridCol w="7122370"/>
                <a:gridCol w="2834440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№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Источник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Сумма, руб.</a:t>
                      </a:r>
                      <a:endParaRPr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/>
                        <a:t>1.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/>
                        <a:t>Субсидии от Центрального правления ВОИ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/>
                        <a:t>2.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/>
                        <a:t>Субсидии региональных и местных органов власти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36,000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/>
                        <a:t>3.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/>
                        <a:t>Целевые грантовые поступления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184,482</a:t>
                      </a:r>
                      <a:endParaRPr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/>
                        <a:t>4.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/>
                        <a:t>Членские и имущественные взносы членов ВОИ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/>
                        <a:t>5.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/>
                        <a:t>Спонсорские поступления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60,000</a:t>
                      </a:r>
                      <a:endParaRPr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/>
                        <a:t>ИТОГО: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280,482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 bwMode="auto"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b="0" i="1" u="none" strike="noStrike" cap="none" spc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Советско-Гаванское М</a:t>
            </a:r>
            <a:r>
              <a:rPr lang="ru-RU" i="1"/>
              <a:t>О ВОИ 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65404" y="1537957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90C226"/>
                </a:solidFill>
              </a:rPr>
              <a:t>ПОСТУПЛЕНИЯ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972007" y="523879"/>
            <a:ext cx="8794612" cy="112172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/>
              <a:t>Финансовый отчет о деятельности региональных и местных организаций ВОИ</a:t>
            </a:r>
            <a:endParaRPr/>
          </a:p>
        </p:txBody>
      </p:sp>
      <p:graphicFrame>
        <p:nvGraphicFramePr>
          <p:cNvPr id="8" name="Таблица 8"/>
          <p:cNvGraphicFramePr>
            <a:graphicFrameLocks noGrp="1"/>
          </p:cNvGraphicFramePr>
          <p:nvPr>
            <p:ph sz="half" idx="2"/>
          </p:nvPr>
        </p:nvGraphicFramePr>
        <p:xfrm>
          <a:off x="642351" y="1929184"/>
          <a:ext cx="10768440" cy="455050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48350"/>
                <a:gridCol w="6680488"/>
                <a:gridCol w="3439602"/>
              </a:tblGrid>
              <a:tr h="42614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/>
                        <a:t>Направления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/>
                        <a:t>Сумма, руб.</a:t>
                      </a:r>
                      <a:endParaRPr/>
                    </a:p>
                  </a:txBody>
                  <a:tcPr/>
                </a:tc>
              </a:tr>
              <a:tr h="56241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1.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Расходы на проведение мероприятий по социальной интеграции инвалидов (спорт, культура, туризм)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/>
                        <a:t>Общая сумма расходов за 2023 год региональных и местных организаций ВОИ</a:t>
                      </a:r>
                      <a:endParaRPr/>
                    </a:p>
                  </a:txBody>
                  <a:tcPr/>
                </a:tc>
              </a:tr>
              <a:tr h="60473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2.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Расходы на участие инвалидов в реабилитационных и абилитационных мероприятиях (проезд, проживание и питание)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</a:tr>
              <a:tr h="42614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3.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Расходы для сохранения занятости инвалидов на  предприятиях организаций ВОИ 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600"/>
                        <a:t>(в том числе модернизация рабочих мест)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</a:tr>
              <a:tr h="61048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4.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Фонд оплаты труда со страховыми взносами в региональной и местных организациях ВОИ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</a:tr>
              <a:tr h="42614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5.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Административно-хозяйственные расходы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</a:tr>
              <a:tr h="41094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6.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Прочие расходы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</a:tr>
              <a:tr h="426141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/>
                        <a:t>ИТОГО: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 bwMode="auto"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b="0" i="1" u="none" strike="noStrike" cap="none" spc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Советско-Гаванское М</a:t>
            </a:r>
            <a:r>
              <a:rPr lang="ru-RU" i="1"/>
              <a:t>О ВОИ 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53576" y="1597981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accent5">
                    <a:lumMod val="60000"/>
                    <a:lumOff val="40000"/>
                  </a:schemeClr>
                </a:solidFill>
              </a:rPr>
              <a:t>РАСХОДЫ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116138" y="342900"/>
            <a:ext cx="8596312" cy="111616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/>
              <a:t>Вы можете больше узнать о нашей деятельности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b="0" i="1" u="none" strike="noStrike" cap="none" spc="0">
                <a:solidFill>
                  <a:schemeClr val="dk1"/>
                </a:solidFill>
                <a:latin typeface="Calibri"/>
                <a:ea typeface="Arial"/>
                <a:cs typeface="Arial"/>
              </a:rPr>
              <a:t>Советско-Гаванское М</a:t>
            </a:r>
            <a:r>
              <a:rPr lang="ru-RU" i="1"/>
              <a:t>О ВОИ </a:t>
            </a:r>
            <a:endParaRPr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 bwMode="auto">
          <a:xfrm>
            <a:off x="838199" y="5337594"/>
            <a:ext cx="10731366" cy="899575"/>
          </a:xfrm>
        </p:spPr>
        <p:txBody>
          <a:bodyPr/>
          <a:lstStyle/>
          <a:p>
            <a:pPr>
              <a:defRPr/>
            </a:pPr>
            <a:r>
              <a:rPr lang="ru-RU" i="1"/>
              <a:t>Телеграм-канал: </a:t>
            </a:r>
            <a:r>
              <a:rPr lang="ru-RU" sz="2600" b="0" i="1" u="none" strike="noStrike" cap="none" spc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https://t.me/voiclubnadejda</a:t>
            </a:r>
            <a:endParaRPr/>
          </a:p>
        </p:txBody>
      </p:sp>
      <p:pic>
        <p:nvPicPr>
          <p:cNvPr id="1323428283" name="Рисунок 132342828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464328" y="1288713"/>
            <a:ext cx="8248121" cy="36740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749</Words>
  <Application>Microsoft Office PowerPoint</Application>
  <DocSecurity>0</DocSecurity>
  <PresentationFormat>Широкоэкранный</PresentationFormat>
  <Paragraphs>107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Liberation Sans</vt:lpstr>
      <vt:lpstr>PT Sans</vt:lpstr>
      <vt:lpstr>Times New Roman</vt:lpstr>
      <vt:lpstr>Trebuchet MS</vt:lpstr>
      <vt:lpstr>Verdana</vt:lpstr>
      <vt:lpstr>Тема Office</vt:lpstr>
      <vt:lpstr>Публичный отчет Советско-Гаванской местной организации ВОИ за 2023 г.</vt:lpstr>
      <vt:lpstr>Краткая информация об организации</vt:lpstr>
      <vt:lpstr>Защита прав и законных интересов инвалидов</vt:lpstr>
      <vt:lpstr>Профориентация, образование и трудоустройство инвалидов</vt:lpstr>
      <vt:lpstr>Содействие инвалидам в занятиях физической культурой, спортом и туризмом</vt:lpstr>
      <vt:lpstr>Содействие инвалидам в занятиях физической культурой, спортом и туризмом</vt:lpstr>
      <vt:lpstr>Социокультурная реабилитация</vt:lpstr>
      <vt:lpstr>Социокультурная реабилитация</vt:lpstr>
      <vt:lpstr>Реализованные Проекты с привлечением стороннего финансирования</vt:lpstr>
      <vt:lpstr>Реализованные Проекты с привлечением стороннего финансирования</vt:lpstr>
      <vt:lpstr>Реализованные Проекты с привлечением стороннего финансирования</vt:lpstr>
      <vt:lpstr>Достижения организации</vt:lpstr>
      <vt:lpstr>Благодарности, награды и дипломы</vt:lpstr>
      <vt:lpstr>Благодарность нашим партнёрам</vt:lpstr>
      <vt:lpstr>Благодарность нашим партнёрам</vt:lpstr>
      <vt:lpstr>Финансовый отчет за 2023 г. о деятельности региональных и местных организаций ВОИ</vt:lpstr>
      <vt:lpstr>Финансовый отчет о деятельности региональных и местных организаций ВОИ</vt:lpstr>
      <vt:lpstr>Вы можете больше узнать о нашей деятельности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subject/>
  <dc:creator>Фуфаева Светлана Викторовна</dc:creator>
  <cp:keywords/>
  <dc:description/>
  <cp:lastModifiedBy>Пользователь</cp:lastModifiedBy>
  <cp:revision>20</cp:revision>
  <dcterms:created xsi:type="dcterms:W3CDTF">2023-03-15T09:42:46Z</dcterms:created>
  <dcterms:modified xsi:type="dcterms:W3CDTF">2024-03-25T06:33:46Z</dcterms:modified>
  <cp:category/>
  <dc:identifier/>
  <cp:contentStatus/>
  <dc:language/>
  <cp:version/>
</cp:coreProperties>
</file>